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248C-88B0-4921-93AE-272EFC7EB610}" type="datetimeFigureOut">
              <a:rPr lang="sv-SE" smtClean="0"/>
              <a:pPr/>
              <a:t>2013-01-23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D468-E814-40E8-A549-5491ADDB786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Geometriai fogalmak két svéd tantervben és egy tankönyvben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Katalin Földesi</a:t>
            </a:r>
          </a:p>
          <a:p>
            <a:r>
              <a:rPr lang="sv-SE" dirty="0" smtClean="0"/>
              <a:t>Mälardalens högskola</a:t>
            </a:r>
          </a:p>
          <a:p>
            <a:r>
              <a:rPr lang="sv-SE" dirty="0" smtClean="0"/>
              <a:t>Katalin.foldesi@mdh.se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Az elsö matematikatanfolyam, régi-új,1b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Legyen elmélyült tudása geometriai fogalmakról és tudja ezeket alkalmazni mindennapi helyzetekben és a választott szakirány többi tantárgyában</a:t>
            </a:r>
          </a:p>
          <a:p>
            <a:r>
              <a:rPr lang="sv-SE" dirty="0" smtClean="0"/>
              <a:t> Legyenek számára ismeretesek az alapvetö geometriai tételek és érvelések annyira, hogy értse és tudja hszanálni a fogalmakat és a gondolatmeneteket problémamegoldásnál</a:t>
            </a:r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A szimmetria és a síkbeli alakzatok szimmetrikus transzformációinak fogalma valamint szimmetriák elöfordulása a természetben és a müvészetben különbözö kultúrákban.</a:t>
            </a:r>
            <a:endParaRPr lang="sv-SE" dirty="0" smtClean="0"/>
          </a:p>
          <a:p>
            <a:r>
              <a:rPr lang="sv-SE" dirty="0" smtClean="0"/>
              <a:t>Geometriai alakzatok reprezentációi és szimmetriái szavakban, gyakorlati konstrukciókban és esztétikai kifejezésformákban</a:t>
            </a:r>
            <a:endParaRPr lang="sv-SE" dirty="0" smtClean="0"/>
          </a:p>
          <a:p>
            <a:r>
              <a:rPr lang="sv-SE" dirty="0" smtClean="0"/>
              <a:t>Matematikai érvelés alapvetö logika segítségével, implikáció és ekvivalencia is beleértve valamint összehasonlítások a mindennapi életben és a különbözö tantárgyakban.</a:t>
            </a:r>
            <a:endParaRPr lang="sv-SE" dirty="0" smtClean="0"/>
          </a:p>
          <a:p>
            <a:r>
              <a:rPr lang="sv-SE" dirty="0" smtClean="0"/>
              <a:t>A definíció, tétel és bizonyítás fogalmának illusztrációja, például a Pythagorasz-tétel és a háromszög szögösszege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Az elsö matematikatanfolyam, régi-új, 1c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Legyen elmélyült tudása geometriai fogalmakról és tudja ezeket alkalmazni mindennapi helyzetekben és a választott szakirány többi tantárgyában</a:t>
            </a:r>
          </a:p>
          <a:p>
            <a:r>
              <a:rPr lang="sv-SE" dirty="0" smtClean="0"/>
              <a:t> Legyenek számára ismeretesek az alapvetö geometriai tételek és érvelések annyira, hogy értse és tudja hszanálni a fogalmakat és a gondolatmeneteket problémamegoldásnál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A színusz, coszinusz és tangens fogalma, szögek és hosszúságok kiszámításának módszerei derékszögü háromszögekben</a:t>
            </a:r>
            <a:endParaRPr lang="sv-SE" dirty="0" smtClean="0"/>
          </a:p>
          <a:p>
            <a:r>
              <a:rPr lang="sv-SE" dirty="0" smtClean="0"/>
              <a:t>A vektor fogalma és reprezentációi mint például irányított szakasz és pont egy koordinátarendszerben.</a:t>
            </a:r>
            <a:endParaRPr lang="sv-SE" dirty="0" smtClean="0"/>
          </a:p>
          <a:p>
            <a:r>
              <a:rPr lang="sv-SE" dirty="0" smtClean="0"/>
              <a:t>Vektorok összeadása és kivonása, vektor szorzása skalárral.</a:t>
            </a:r>
            <a:endParaRPr lang="sv-SE" dirty="0" smtClean="0"/>
          </a:p>
          <a:p>
            <a:r>
              <a:rPr lang="sv-SE" dirty="0" smtClean="0"/>
              <a:t>Matematikai érvelés alapvetö logika segítségével, implikáció és ekvivalencia is beleértve valamint összehasonlítások a mindennapi életben és a különbözö tantárgyakban.</a:t>
            </a:r>
          </a:p>
          <a:p>
            <a:pPr>
              <a:buNone/>
            </a:pPr>
            <a:r>
              <a:rPr lang="sv-SE" dirty="0" smtClean="0"/>
              <a:t>	</a:t>
            </a:r>
            <a:endParaRPr lang="sv-SE" dirty="0" smtClean="0"/>
          </a:p>
          <a:p>
            <a:r>
              <a:rPr lang="sv-SE" dirty="0" smtClean="0"/>
              <a:t>A definíció, tétel és bizonyítás fogalmának illusztrációja, például a Pythagorasz-tétel és a háromszög szögösszege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Geometriai fogalmak egy tankönyvfejezetben, 1c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A színusz, coszinusz és tangens fogalma, szögek és hosszúságok kiszámításának módszerei derékszögü háromszögekben</a:t>
            </a:r>
          </a:p>
          <a:p>
            <a:r>
              <a:rPr lang="sv-SE" dirty="0" smtClean="0"/>
              <a:t>A vektor fogalma és reprezentációi mint például irányított szakasz és pont egy koordinátarendszerben.</a:t>
            </a:r>
          </a:p>
          <a:p>
            <a:r>
              <a:rPr lang="sv-SE" dirty="0" smtClean="0"/>
              <a:t>Vektorok összeadása és kivonása, vektor szorzása skalárral.</a:t>
            </a:r>
          </a:p>
          <a:p>
            <a:r>
              <a:rPr lang="sv-SE" dirty="0" smtClean="0"/>
              <a:t>Matematikai érvelés alapvetö logika segítségével, implikáció és ekvivalencia is beleértve valamint összehasonlítások a mindennapi életben és a különbözö tantárgyakban.</a:t>
            </a:r>
          </a:p>
          <a:p>
            <a:pPr>
              <a:buNone/>
            </a:pPr>
            <a:r>
              <a:rPr lang="sv-SE" dirty="0" smtClean="0"/>
              <a:t>	</a:t>
            </a:r>
          </a:p>
          <a:p>
            <a:r>
              <a:rPr lang="sv-SE" dirty="0" smtClean="0"/>
              <a:t>A definíció, tétel és bizonyítás fogalmának illusztrációja, például a Pythagorasz-tétel és a háromszög szögösszege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Néhány megjegyzés a tankönyvröl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Matematik 5000, 1c, 2011, Natur och Kultur,</a:t>
            </a:r>
          </a:p>
          <a:p>
            <a:r>
              <a:rPr lang="sv-SE" dirty="0" smtClean="0"/>
              <a:t>4 + 3 szerzö, 4 a címlapon, és további 3 a jogoknál, vagyis 7 szerzö munkája a könyv</a:t>
            </a:r>
          </a:p>
          <a:p>
            <a:r>
              <a:rPr lang="sv-SE" dirty="0" smtClean="0"/>
              <a:t>Átmenet a régi és az új tanterv között</a:t>
            </a:r>
          </a:p>
          <a:p>
            <a:r>
              <a:rPr lang="sv-SE" dirty="0" smtClean="0"/>
              <a:t>Felépítésében és szemléletmódjában a régi tanterv szellemét követi</a:t>
            </a:r>
          </a:p>
          <a:p>
            <a:r>
              <a:rPr lang="sv-SE" dirty="0" smtClean="0"/>
              <a:t>Tartalmában viszont megfelel az új tantervnek</a:t>
            </a:r>
          </a:p>
          <a:p>
            <a:r>
              <a:rPr lang="sv-SE" dirty="0" smtClean="0"/>
              <a:t>Sok kiegészítö anyag is van hozzá, digitális is</a:t>
            </a:r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tankönyv szerzöi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Lena Alfredsson, </a:t>
            </a:r>
            <a:r>
              <a:rPr lang="sv-SE" dirty="0" smtClean="0">
                <a:solidFill>
                  <a:srgbClr val="FF0000"/>
                </a:solidFill>
              </a:rPr>
              <a:t>Kajsa Bråting, Patrik Erixon, </a:t>
            </a:r>
            <a:r>
              <a:rPr lang="sv-SE" dirty="0" smtClean="0"/>
              <a:t>Hans Heikne</a:t>
            </a:r>
            <a:r>
              <a:rPr lang="sv-SE" dirty="0" smtClean="0"/>
              <a:t>,</a:t>
            </a:r>
          </a:p>
          <a:p>
            <a:endParaRPr lang="sv-SE" dirty="0" smtClean="0"/>
          </a:p>
          <a:p>
            <a:r>
              <a:rPr lang="sv-SE" dirty="0" smtClean="0"/>
              <a:t>  </a:t>
            </a: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Lars-Eric </a:t>
            </a:r>
            <a:r>
              <a:rPr lang="sv-SE" dirty="0" smtClean="0">
                <a:solidFill>
                  <a:srgbClr val="FF0000"/>
                </a:solidFill>
              </a:rPr>
              <a:t>Björk, Hans Brolin, </a:t>
            </a:r>
            <a:r>
              <a:rPr lang="sv-SE" dirty="0" smtClean="0"/>
              <a:t>Anita Ristamäki</a:t>
            </a:r>
            <a:r>
              <a:rPr lang="sv-SE" dirty="0" smtClean="0"/>
              <a:t>.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tankönyv felépítése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dirty="0" smtClean="0"/>
              <a:t>Aritmetika – Számokról ( itt van egy nagyon picike számelmélet)</a:t>
            </a:r>
          </a:p>
          <a:p>
            <a:pPr lvl="0"/>
            <a:r>
              <a:rPr lang="sv-SE" dirty="0" smtClean="0"/>
              <a:t>Százalék- tipikus a fogalom külön fejezetben való szerepeltetése</a:t>
            </a:r>
          </a:p>
          <a:p>
            <a:pPr lvl="0"/>
            <a:r>
              <a:rPr lang="sv-SE" dirty="0" smtClean="0"/>
              <a:t>Algebra</a:t>
            </a:r>
          </a:p>
          <a:p>
            <a:pPr lvl="0"/>
            <a:r>
              <a:rPr lang="sv-SE" dirty="0" smtClean="0"/>
              <a:t>Geometria</a:t>
            </a:r>
          </a:p>
          <a:p>
            <a:pPr lvl="0"/>
            <a:r>
              <a:rPr lang="sv-SE" dirty="0" smtClean="0"/>
              <a:t>Valszám és statisztika ( </a:t>
            </a:r>
            <a:r>
              <a:rPr lang="sv-SE" dirty="0" smtClean="0"/>
              <a:t>itt megjelenik  </a:t>
            </a:r>
            <a:r>
              <a:rPr lang="sv-SE" dirty="0" smtClean="0"/>
              <a:t>még a kombinatorika fogalma is)</a:t>
            </a:r>
          </a:p>
          <a:p>
            <a:pPr lvl="0"/>
            <a:r>
              <a:rPr lang="sv-SE" dirty="0" smtClean="0"/>
              <a:t>Grafikonok és függvények: általános függvényfogalom, értelmezési tartomány és értékkészlet, grafikon és függvény grafikonja közötti különbség, Descartes-rendszer, a lineáris függvény, az egyenes y = kx+m egyenlete, gyakorlati alkalmazások, modellezés, egyenlötlenségek, mozgásgrafikonok, az exponenciális függvény általános alakja és két fö csoportja, hatványfüggvények formális alapon, alkalmazások.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Középponti tartalom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A kerület, a terület és a térfogat fogalmának az </a:t>
            </a:r>
            <a:r>
              <a:rPr lang="sv-SE" dirty="0" smtClean="0"/>
              <a:t>elmélyítése</a:t>
            </a:r>
            <a:endParaRPr lang="sv-SE" dirty="0" smtClean="0"/>
          </a:p>
          <a:p>
            <a:r>
              <a:rPr lang="sv-SE" dirty="0" smtClean="0"/>
              <a:t>Geometriai formulák </a:t>
            </a:r>
            <a:r>
              <a:rPr lang="sv-SE" dirty="0" smtClean="0"/>
              <a:t>kezelése</a:t>
            </a:r>
            <a:endParaRPr lang="sv-SE" dirty="0" smtClean="0"/>
          </a:p>
          <a:p>
            <a:r>
              <a:rPr lang="sv-SE" dirty="0" smtClean="0"/>
              <a:t>Definíció, tétel és bizonyítás. Matematikai érvelés.</a:t>
            </a:r>
          </a:p>
          <a:p>
            <a:r>
              <a:rPr lang="sv-SE" dirty="0" smtClean="0"/>
              <a:t>Szögek és hosszúságok kiszámításának módszerei derékszögü </a:t>
            </a:r>
            <a:r>
              <a:rPr lang="sv-SE" dirty="0" smtClean="0"/>
              <a:t>háromszögekben.</a:t>
            </a:r>
            <a:endParaRPr lang="sv-SE" dirty="0" smtClean="0"/>
          </a:p>
          <a:p>
            <a:r>
              <a:rPr lang="sv-SE" dirty="0" smtClean="0"/>
              <a:t>A vektor fogalma és számítások vektorokkal.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sokszög fogalma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37637"/>
            <a:ext cx="8229600" cy="26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sokszög fogalma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2" y="2463006"/>
            <a:ext cx="4143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sokszög fogalma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Az AB,BC,CD és DA szakaszok oldalakat képeznek egy </a:t>
            </a:r>
            <a:r>
              <a:rPr lang="sv-SE" i="1" dirty="0" smtClean="0"/>
              <a:t>sokszögben</a:t>
            </a:r>
            <a:r>
              <a:rPr lang="sv-SE" dirty="0" smtClean="0"/>
              <a:t>. A sokszög egy alakzat ami egy pár szakaszból áll, amelyek a végpontjaikban függenek össze. </a:t>
            </a:r>
            <a:r>
              <a:rPr lang="sv-SE" i="1" dirty="0" smtClean="0"/>
              <a:t>Poly</a:t>
            </a:r>
            <a:r>
              <a:rPr lang="sv-SE" dirty="0" smtClean="0"/>
              <a:t> sokat jelent görögül és </a:t>
            </a:r>
            <a:r>
              <a:rPr lang="sv-SE" i="1" dirty="0" smtClean="0"/>
              <a:t>gon</a:t>
            </a:r>
            <a:r>
              <a:rPr lang="sv-SE" dirty="0" smtClean="0"/>
              <a:t> az a görög szó,  amelyik. Ebben az esetben a sokszögnek négy csúcsa van, és ezért négyszögnek hívják.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geometriai fogalmak kialakulása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Milyen lehetöségeket nyújt ehhez két tanterv?</a:t>
            </a:r>
          </a:p>
          <a:p>
            <a:r>
              <a:rPr lang="sv-SE" dirty="0" smtClean="0"/>
              <a:t>1994 – 2011 az elözö tanterv ma is hat</a:t>
            </a:r>
          </a:p>
          <a:p>
            <a:r>
              <a:rPr lang="sv-SE" dirty="0" smtClean="0"/>
              <a:t>2011 megvalósulása éppen csak elindult</a:t>
            </a:r>
          </a:p>
          <a:p>
            <a:r>
              <a:rPr lang="sv-SE" dirty="0" smtClean="0"/>
              <a:t>Milyen segítséget ad ehhez egy középiskolai tankönyv geometriafejezete?</a:t>
            </a:r>
          </a:p>
          <a:p>
            <a:r>
              <a:rPr lang="sv-SE" dirty="0" smtClean="0"/>
              <a:t>A választott tankönyvsorozat átmenetet mutat a két tanterv között</a:t>
            </a:r>
            <a:endParaRPr lang="sv-S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Köszönöm szépen a figyelmüket!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2011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Új iskolai törvény: új lehetöségek a matematikàban tehetséges diákok képzésére</a:t>
            </a:r>
          </a:p>
          <a:p>
            <a:endParaRPr lang="sv-SE" dirty="0" smtClean="0"/>
          </a:p>
          <a:p>
            <a:r>
              <a:rPr lang="sv-SE" dirty="0" smtClean="0"/>
              <a:t>Ùj általános iskolai és középiskolai tantervek</a:t>
            </a:r>
          </a:p>
          <a:p>
            <a:endParaRPr lang="sv-SE" dirty="0" smtClean="0"/>
          </a:p>
          <a:p>
            <a:r>
              <a:rPr lang="sv-SE" dirty="0" smtClean="0"/>
              <a:t>Ùj osztályzási rendszer</a:t>
            </a:r>
          </a:p>
          <a:p>
            <a:endParaRPr lang="sv-SE" dirty="0" smtClean="0"/>
          </a:p>
          <a:p>
            <a:r>
              <a:rPr lang="sv-SE" dirty="0" smtClean="0"/>
              <a:t>Ùj tanárképzési rendszer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svéd iskolarendszerröl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Iskolaelökészítö osztály 6 éves korban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Àltalános iskola 7 éves kortól, 9 osztály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Középiskola, 3 osztály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Geometria az általános iskolai tantervekben, régi- </a:t>
            </a:r>
            <a:r>
              <a:rPr lang="sv-SE" dirty="0" smtClean="0"/>
              <a:t>új, 1-3 osztály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v-SE" dirty="0" smtClean="0"/>
              <a:t>Térérzékelés és geometria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Tudja leírni tárgyak és objektumok elhelyezését gyakori és egyszerü helymeghatározások segítségével</a:t>
            </a:r>
            <a:endParaRPr lang="sv-SE" dirty="0"/>
          </a:p>
          <a:p>
            <a:r>
              <a:rPr lang="sv-SE" dirty="0" smtClean="0"/>
              <a:t>Leírni, összehasonlítani és megnevezni gyakori két- és háromdimenziós geometriai objektumokat</a:t>
            </a:r>
            <a:endParaRPr lang="sv-SE" dirty="0"/>
          </a:p>
          <a:p>
            <a:r>
              <a:rPr lang="sv-SE" dirty="0" smtClean="0"/>
              <a:t>Rajzolni és leképezni egyszerü kétdimenziós alakzatokat valamint instrukció után építeni egyszerü háromdimenziós alakzatokat tudjon építeni</a:t>
            </a:r>
            <a:endParaRPr lang="sv-SE" dirty="0"/>
          </a:p>
          <a:p>
            <a:r>
              <a:rPr lang="sv-SE" dirty="0" smtClean="0"/>
              <a:t>Egyszerü geometriai mintàk folytatása és képzèse</a:t>
            </a:r>
            <a:endParaRPr lang="sv-SE" dirty="0"/>
          </a:p>
          <a:p>
            <a:pPr>
              <a:buNone/>
            </a:pPr>
            <a:r>
              <a:rPr lang="sv-SE" dirty="0" smtClean="0"/>
              <a:t>Mérés</a:t>
            </a:r>
          </a:p>
          <a:p>
            <a:r>
              <a:rPr lang="sv-SE" dirty="0" smtClean="0"/>
              <a:t>Különbözö hosszúságok, területek, tömegek, térfogatok és idök egyszerü összehasonlítása</a:t>
            </a:r>
          </a:p>
          <a:p>
            <a:r>
              <a:rPr lang="sv-SE" dirty="0" smtClean="0"/>
              <a:t>Hosszúságok, tömegek, térfogatok és idö becslése és mérése szokásos mértékekkel</a:t>
            </a:r>
            <a:endParaRPr lang="sv-SE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Alapvetö geometriai alakzatok, többek között </a:t>
            </a:r>
            <a:r>
              <a:rPr lang="sv-SE" dirty="0" smtClean="0">
                <a:solidFill>
                  <a:srgbClr val="FF0000"/>
                </a:solidFill>
              </a:rPr>
              <a:t>pontok, egyenesek, szakaszok, négyszögek, háromszögek, körök, gömb, kúpok, hengerek és téglatestek valamint belsö kapcsolataik. Alapvetö geometriai tulajdonságok ezen alakzatoknál.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Geometriai alakzatok szerkesztése. Egyszerü nagyításnál és kicsinyítésnél skála.</a:t>
            </a:r>
            <a:endParaRPr lang="sv-SE" dirty="0" smtClean="0"/>
          </a:p>
          <a:p>
            <a:r>
              <a:rPr lang="sv-SE" dirty="0" smtClean="0"/>
              <a:t>Gyakori helyzetre utaló szavak amikkel leírható tárgyak és alakzatok helyzete a térben</a:t>
            </a: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Szimmetria, például képeken és a természetben, és hogyan lehet szimmetriát konstruálni.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Matematikai mennyiségek összehasonlítása és becslése.Hosszúság, tömeg, térfogat és idö mérése a szokásos mai és régebbi mértékekkel.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4-6 osztály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sv-SE" dirty="0" smtClean="0"/>
              <a:t>Alapvetö térérzékelés és tudjon felismerni és leírni néhány fontos tulajdonságot geometriai alakzatoknál és mintánál</a:t>
            </a:r>
            <a:endParaRPr lang="sv-SE" dirty="0" smtClean="0"/>
          </a:p>
          <a:p>
            <a:pPr lvl="0"/>
            <a:r>
              <a:rPr lang="sv-SE" dirty="0" smtClean="0"/>
              <a:t>Tudjon összehasonlítani, becsülni és mérni hosszúságokat, területeket, térfogatokat, szögeket, tömegeket és idöket, valamint tudjon használni rajzokat és térképeket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Alapvetö geometriai alakzatok, többek között </a:t>
            </a:r>
            <a:r>
              <a:rPr lang="sv-SE" dirty="0" smtClean="0">
                <a:solidFill>
                  <a:srgbClr val="FF0000"/>
                </a:solidFill>
              </a:rPr>
              <a:t>sokszögek,körök,gömbök,kúpok, hrengerek, piramisok és téglatestek valamint egymás közötti kapcsolataik. Ezen alakzatok alapvetö geometriai tulajdonságai.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>
                <a:solidFill>
                  <a:srgbClr val="FF0000"/>
                </a:solidFill>
              </a:rPr>
              <a:t>Geometriai alakzatok konstrukciója. Skála és használata mindennapi szituációkban.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Gyakori helyzetre utaló szavak amelyek leírják a tárgyak és az alakzatok helyzetét a térben</a:t>
            </a: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Szimmetria a mindennapokban, a müvészetben és a természetben, valamint hogyan lehet szimmetriát szerkeszteni.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>
                <a:solidFill>
                  <a:srgbClr val="FF0000"/>
                </a:solidFill>
              </a:rPr>
              <a:t>Különbözö kétdimenziós geometriai alakzatok kerületének és területének meghatározására szolgáló módszerek.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Hosszúság, terület, térfogat, tömeg, idö és szög összehasonlítása, becslése és mérése a szokásos mértékekkel. Mèrések és </a:t>
            </a:r>
            <a:r>
              <a:rPr lang="sv-SE" dirty="0" smtClean="0">
                <a:solidFill>
                  <a:srgbClr val="FF0000"/>
                </a:solidFill>
              </a:rPr>
              <a:t>mai és régebbi módszerek alkalmazása.</a:t>
            </a:r>
            <a:endParaRPr lang="sv-S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7-9 osztály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v-SE" dirty="0" smtClean="0"/>
              <a:t>Módszerek, mértékrendszerek és mérömüszerek azért hogy tudjon a diák összehasonlítani, becsülni és mérni hosszúságokat, területeket, térfogatokat, szögeket, tömegeket idöpontokat és idöintervallumokat.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Leképezni és leírni fontos tulajdonságokat gyakori geometriai alakzatoknál valamint tudjon értelmezni és használni rajzokat és térképeket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Geometriai alakzatok és belsö kapcsolataik. Alakzatok geometriai tulajdonságai.</a:t>
            </a:r>
          </a:p>
          <a:p>
            <a:endParaRPr lang="sv-SE" dirty="0" smtClean="0"/>
          </a:p>
          <a:p>
            <a:r>
              <a:rPr lang="sv-SE" dirty="0" smtClean="0"/>
              <a:t>Geometriai alakzatok leképezése és szerkesztése. Skála két- és háromdimenziós alakzatok kicsinyítésénél és nagyításánál. </a:t>
            </a:r>
          </a:p>
          <a:p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Hasonlóság és szimmetria a síkban.</a:t>
            </a:r>
          </a:p>
          <a:p>
            <a:endParaRPr lang="sv-SE" dirty="0" smtClean="0"/>
          </a:p>
          <a:p>
            <a:r>
              <a:rPr lang="sv-SE" dirty="0" smtClean="0"/>
              <a:t>Terület, kerület és térfogat kiszámításának módszerei valamint egységváltás ezekkel összefüggésben.</a:t>
            </a: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Geometriai tételek és képletek valamint az indoklás szükségessége ezek érvényességénél.</a:t>
            </a:r>
            <a:endParaRPr lang="sv-SE" dirty="0" smtClean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Középiskola, régi-új, tanfolyamok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Ma A – </a:t>
            </a:r>
            <a:r>
              <a:rPr lang="sv-SE" dirty="0" smtClean="0"/>
              <a:t>geometria</a:t>
            </a:r>
            <a:endParaRPr lang="sv-SE" dirty="0" smtClean="0"/>
          </a:p>
          <a:p>
            <a:r>
              <a:rPr lang="sv-SE" dirty="0" smtClean="0"/>
              <a:t>Ma B </a:t>
            </a:r>
            <a:r>
              <a:rPr lang="sv-SE" dirty="0" smtClean="0"/>
              <a:t>geometria, fogalom</a:t>
            </a:r>
            <a:endParaRPr lang="sv-SE" dirty="0" smtClean="0"/>
          </a:p>
          <a:p>
            <a:r>
              <a:rPr lang="sv-SE" dirty="0" smtClean="0"/>
              <a:t>Ma C </a:t>
            </a:r>
          </a:p>
          <a:p>
            <a:r>
              <a:rPr lang="sv-SE" dirty="0" smtClean="0"/>
              <a:t>Ma D</a:t>
            </a:r>
          </a:p>
          <a:p>
            <a:r>
              <a:rPr lang="sv-SE" dirty="0" smtClean="0"/>
              <a:t>Ma E </a:t>
            </a:r>
            <a:r>
              <a:rPr lang="sv-SE" dirty="0" smtClean="0"/>
              <a:t>geometria</a:t>
            </a:r>
            <a:endParaRPr lang="sv-SE" dirty="0" smtClean="0"/>
          </a:p>
          <a:p>
            <a:r>
              <a:rPr lang="sv-SE" dirty="0" smtClean="0"/>
              <a:t>Ma – </a:t>
            </a:r>
            <a:r>
              <a:rPr lang="sv-SE" dirty="0" smtClean="0"/>
              <a:t>diszkrèt</a:t>
            </a:r>
            <a:endParaRPr lang="sv-SE" dirty="0" smtClean="0"/>
          </a:p>
          <a:p>
            <a:r>
              <a:rPr lang="sv-SE" dirty="0" smtClean="0"/>
              <a:t>Ma – </a:t>
            </a:r>
            <a:r>
              <a:rPr lang="sv-SE" dirty="0" smtClean="0"/>
              <a:t>elmélyítés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Ma1a, </a:t>
            </a:r>
            <a:r>
              <a:rPr lang="sv-SE" dirty="0" smtClean="0"/>
              <a:t>minden szakképzès</a:t>
            </a:r>
            <a:endParaRPr lang="sv-SE" dirty="0" smtClean="0"/>
          </a:p>
          <a:p>
            <a:r>
              <a:rPr lang="sv-SE" dirty="0" smtClean="0"/>
              <a:t>Ma1b, </a:t>
            </a:r>
            <a:r>
              <a:rPr lang="sv-SE" dirty="0" smtClean="0"/>
              <a:t>közgazdaság, esztétika, humán, társadalomtudományi szak</a:t>
            </a:r>
            <a:endParaRPr lang="sv-SE" dirty="0" smtClean="0"/>
          </a:p>
          <a:p>
            <a:r>
              <a:rPr lang="sv-SE" dirty="0" smtClean="0"/>
              <a:t>Ma1c,100, </a:t>
            </a:r>
            <a:r>
              <a:rPr lang="sv-SE" dirty="0" smtClean="0"/>
              <a:t>természettudományi és technika szak</a:t>
            </a:r>
            <a:endParaRPr lang="sv-SE" dirty="0" smtClean="0"/>
          </a:p>
          <a:p>
            <a:r>
              <a:rPr lang="sv-SE" dirty="0" smtClean="0"/>
              <a:t>Ma2a</a:t>
            </a:r>
            <a:endParaRPr lang="sv-SE" dirty="0" smtClean="0"/>
          </a:p>
          <a:p>
            <a:r>
              <a:rPr lang="sv-SE" dirty="0" smtClean="0"/>
              <a:t>Ma2b</a:t>
            </a:r>
            <a:endParaRPr lang="sv-SE" dirty="0" smtClean="0"/>
          </a:p>
          <a:p>
            <a:r>
              <a:rPr lang="sv-SE" dirty="0" smtClean="0"/>
              <a:t>Ma2c</a:t>
            </a:r>
            <a:endParaRPr lang="sv-SE" dirty="0" smtClean="0"/>
          </a:p>
          <a:p>
            <a:r>
              <a:rPr lang="sv-SE" dirty="0" smtClean="0"/>
              <a:t>Ma3b</a:t>
            </a:r>
            <a:endParaRPr lang="sv-SE" dirty="0" smtClean="0"/>
          </a:p>
          <a:p>
            <a:r>
              <a:rPr lang="sv-SE" dirty="0" smtClean="0"/>
              <a:t>Ma3c</a:t>
            </a:r>
            <a:endParaRPr lang="sv-SE" dirty="0" smtClean="0"/>
          </a:p>
          <a:p>
            <a:r>
              <a:rPr lang="sv-SE" dirty="0" smtClean="0"/>
              <a:t>Ma4</a:t>
            </a:r>
          </a:p>
          <a:p>
            <a:r>
              <a:rPr lang="sv-SE" dirty="0" smtClean="0"/>
              <a:t>Ma5</a:t>
            </a:r>
          </a:p>
          <a:p>
            <a:r>
              <a:rPr lang="sv-SE" dirty="0" smtClean="0"/>
              <a:t>Ma-specializálàs, Ma4 után lehet többször is és változó tartalommal tanulni.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Az elsö matematikatanfolyam, régi-új 1a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Legyen elmélyült tudása geometriai fogalmakról és tudja ezeket alkalmazni mindennapi helyzetekben és a választott szakirány többi tantárgyában</a:t>
            </a:r>
            <a:endParaRPr lang="sv-SE" dirty="0" smtClean="0"/>
          </a:p>
          <a:p>
            <a:r>
              <a:rPr lang="sv-SE" dirty="0" smtClean="0"/>
              <a:t> </a:t>
            </a:r>
            <a:r>
              <a:rPr lang="sv-SE" dirty="0" smtClean="0"/>
              <a:t>Legyenek számára ismeretesek az alapvetö geometriai tételek és érvelések annyira, hogy értse és tudja hszanálni a fogalmakat és a gondolatmeneteket problémamegoldásnál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Geometriai alakzatok tulajdonságai és reprezentációi, például rajzok, gyakorlati konstrukciók és koordinátarendszer.</a:t>
            </a:r>
            <a:endParaRPr lang="sv-SE" dirty="0" smtClean="0"/>
          </a:p>
          <a:p>
            <a:r>
              <a:rPr lang="sv-SE" dirty="0" smtClean="0"/>
              <a:t>Geometriai fogalmak, például skála, vektorok, hasonlóság, egybevágóság, szinusz, coszinusz, tangens, szimmetriák a szaktárgyak igényei szerint.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Mérési módszerek és mértékek számítása a szak igényei szerint</a:t>
            </a:r>
            <a:endParaRPr lang="sv-SE" dirty="0" smtClean="0"/>
          </a:p>
          <a:p>
            <a:r>
              <a:rPr lang="sv-SE" dirty="0" smtClean="0"/>
              <a:t>Egységek, egyszégváltás, méröszámok, kerekítés a választott szak igényei szerint 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1194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Geometriai fogalmak két svéd tantervben és egy tankönyvben</vt:lpstr>
      <vt:lpstr>A geometriai fogalmak kialakulása</vt:lpstr>
      <vt:lpstr>2011</vt:lpstr>
      <vt:lpstr>A svéd iskolarendszerröl</vt:lpstr>
      <vt:lpstr>Geometria az általános iskolai tantervekben, régi- új, 1-3 osztály</vt:lpstr>
      <vt:lpstr>4-6 osztály</vt:lpstr>
      <vt:lpstr>7-9 osztály</vt:lpstr>
      <vt:lpstr>Középiskola, régi-új, tanfolyamok</vt:lpstr>
      <vt:lpstr>Az elsö matematikatanfolyam, régi-új 1a</vt:lpstr>
      <vt:lpstr>Az elsö matematikatanfolyam, régi-új,1b</vt:lpstr>
      <vt:lpstr>Az elsö matematikatanfolyam, régi-új, 1c</vt:lpstr>
      <vt:lpstr>Geometriai fogalmak egy tankönyvfejezetben, 1c</vt:lpstr>
      <vt:lpstr>Néhány megjegyzés a tankönyvröl</vt:lpstr>
      <vt:lpstr>A tankönyv szerzöi</vt:lpstr>
      <vt:lpstr>A tankönyv felépítése</vt:lpstr>
      <vt:lpstr>Középponti tartalom</vt:lpstr>
      <vt:lpstr>A sokszög fogalma</vt:lpstr>
      <vt:lpstr>A sokszög fogalma</vt:lpstr>
      <vt:lpstr>A sokszög fogalma</vt:lpstr>
      <vt:lpstr>Köszönöm szépen a figyelmüket!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Geometriai fogalmak két svéd tantervben és egy tankönyvben</dc:title>
  <dc:creator>Katalin</dc:creator>
  <cp:lastModifiedBy>Katalin</cp:lastModifiedBy>
  <cp:revision>24</cp:revision>
  <dcterms:created xsi:type="dcterms:W3CDTF">2013-01-23T18:18:51Z</dcterms:created>
  <dcterms:modified xsi:type="dcterms:W3CDTF">2013-01-23T20:57:43Z</dcterms:modified>
</cp:coreProperties>
</file>