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3" r:id="rId4"/>
    <p:sldId id="258" r:id="rId5"/>
    <p:sldId id="274" r:id="rId6"/>
    <p:sldId id="275" r:id="rId7"/>
    <p:sldId id="276" r:id="rId8"/>
    <p:sldId id="259" r:id="rId9"/>
    <p:sldId id="260" r:id="rId10"/>
    <p:sldId id="261" r:id="rId11"/>
    <p:sldId id="262" r:id="rId12"/>
    <p:sldId id="263" r:id="rId13"/>
    <p:sldId id="264" r:id="rId14"/>
    <p:sldId id="265" r:id="rId15"/>
    <p:sldId id="272" r:id="rId16"/>
    <p:sldId id="277" r:id="rId17"/>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815" autoAdjust="0"/>
  </p:normalViewPr>
  <p:slideViewPr>
    <p:cSldViewPr>
      <p:cViewPr>
        <p:scale>
          <a:sx n="70" d="100"/>
          <a:sy n="70" d="100"/>
        </p:scale>
        <p:origin x="-74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82"/>
    </p:cViewPr>
  </p:sorterViewPr>
  <p:notesViewPr>
    <p:cSldViewPr>
      <p:cViewPr varScale="1">
        <p:scale>
          <a:sx n="36" d="100"/>
          <a:sy n="36" d="100"/>
        </p:scale>
        <p:origin x="-21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DABF72-EA76-44EE-8C6B-E498ABF3E77D}" type="datetimeFigureOut">
              <a:rPr lang="hu-HU" smtClean="0"/>
              <a:t>2013.01.25.</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8FA89F-AC60-4CBC-96E5-EF228A90CC33}" type="slidenum">
              <a:rPr lang="hu-HU" smtClean="0"/>
              <a:t>‹#›</a:t>
            </a:fld>
            <a:endParaRPr lang="hu-HU"/>
          </a:p>
        </p:txBody>
      </p:sp>
    </p:spTree>
    <p:extLst>
      <p:ext uri="{BB962C8B-B14F-4D97-AF65-F5344CB8AC3E}">
        <p14:creationId xmlns:p14="http://schemas.microsoft.com/office/powerpoint/2010/main" val="3490997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B08FA89F-AC60-4CBC-96E5-EF228A90CC33}" type="slidenum">
              <a:rPr lang="hu-HU" smtClean="0"/>
              <a:t>2</a:t>
            </a:fld>
            <a:endParaRPr lang="hu-HU"/>
          </a:p>
        </p:txBody>
      </p:sp>
    </p:spTree>
    <p:extLst>
      <p:ext uri="{BB962C8B-B14F-4D97-AF65-F5344CB8AC3E}">
        <p14:creationId xmlns:p14="http://schemas.microsoft.com/office/powerpoint/2010/main" val="271464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B08FA89F-AC60-4CBC-96E5-EF228A90CC33}" type="slidenum">
              <a:rPr lang="hu-HU" smtClean="0"/>
              <a:t>3</a:t>
            </a:fld>
            <a:endParaRPr lang="hu-HU"/>
          </a:p>
        </p:txBody>
      </p:sp>
    </p:spTree>
    <p:extLst>
      <p:ext uri="{BB962C8B-B14F-4D97-AF65-F5344CB8AC3E}">
        <p14:creationId xmlns:p14="http://schemas.microsoft.com/office/powerpoint/2010/main" val="27146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B08FA89F-AC60-4CBC-96E5-EF228A90CC33}" type="slidenum">
              <a:rPr lang="hu-HU" smtClean="0"/>
              <a:t>11</a:t>
            </a:fld>
            <a:endParaRPr lang="hu-HU"/>
          </a:p>
        </p:txBody>
      </p:sp>
    </p:spTree>
    <p:extLst>
      <p:ext uri="{BB962C8B-B14F-4D97-AF65-F5344CB8AC3E}">
        <p14:creationId xmlns:p14="http://schemas.microsoft.com/office/powerpoint/2010/main" val="1624585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5CB4C06-C086-4208-8147-4F08C54BB1A5}" type="datetimeFigureOut">
              <a:rPr lang="hu-HU" smtClean="0"/>
              <a:t>2013.01.25.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DA2F9D0-03C6-4D5C-A6DE-ACDF96CC5026}" type="slidenum">
              <a:rPr lang="hu-HU" smtClean="0"/>
              <a:t>‹#›</a:t>
            </a:fld>
            <a:endParaRPr lang="hu-HU"/>
          </a:p>
        </p:txBody>
      </p:sp>
    </p:spTree>
    <p:extLst>
      <p:ext uri="{BB962C8B-B14F-4D97-AF65-F5344CB8AC3E}">
        <p14:creationId xmlns:p14="http://schemas.microsoft.com/office/powerpoint/2010/main" val="268670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5CB4C06-C086-4208-8147-4F08C54BB1A5}" type="datetimeFigureOut">
              <a:rPr lang="hu-HU" smtClean="0"/>
              <a:t>2013.01.25.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DA2F9D0-03C6-4D5C-A6DE-ACDF96CC5026}" type="slidenum">
              <a:rPr lang="hu-HU" smtClean="0"/>
              <a:t>‹#›</a:t>
            </a:fld>
            <a:endParaRPr lang="hu-HU"/>
          </a:p>
        </p:txBody>
      </p:sp>
    </p:spTree>
    <p:extLst>
      <p:ext uri="{BB962C8B-B14F-4D97-AF65-F5344CB8AC3E}">
        <p14:creationId xmlns:p14="http://schemas.microsoft.com/office/powerpoint/2010/main" val="304370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5CB4C06-C086-4208-8147-4F08C54BB1A5}" type="datetimeFigureOut">
              <a:rPr lang="hu-HU" smtClean="0"/>
              <a:t>2013.01.25.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DA2F9D0-03C6-4D5C-A6DE-ACDF96CC5026}" type="slidenum">
              <a:rPr lang="hu-HU" smtClean="0"/>
              <a:t>‹#›</a:t>
            </a:fld>
            <a:endParaRPr lang="hu-HU"/>
          </a:p>
        </p:txBody>
      </p:sp>
    </p:spTree>
    <p:extLst>
      <p:ext uri="{BB962C8B-B14F-4D97-AF65-F5344CB8AC3E}">
        <p14:creationId xmlns:p14="http://schemas.microsoft.com/office/powerpoint/2010/main" val="162876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5CB4C06-C086-4208-8147-4F08C54BB1A5}" type="datetimeFigureOut">
              <a:rPr lang="hu-HU" smtClean="0"/>
              <a:t>2013.01.25.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DA2F9D0-03C6-4D5C-A6DE-ACDF96CC5026}" type="slidenum">
              <a:rPr lang="hu-HU" smtClean="0"/>
              <a:t>‹#›</a:t>
            </a:fld>
            <a:endParaRPr lang="hu-HU"/>
          </a:p>
        </p:txBody>
      </p:sp>
    </p:spTree>
    <p:extLst>
      <p:ext uri="{BB962C8B-B14F-4D97-AF65-F5344CB8AC3E}">
        <p14:creationId xmlns:p14="http://schemas.microsoft.com/office/powerpoint/2010/main" val="18295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5CB4C06-C086-4208-8147-4F08C54BB1A5}" type="datetimeFigureOut">
              <a:rPr lang="hu-HU" smtClean="0"/>
              <a:t>2013.01.25.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DA2F9D0-03C6-4D5C-A6DE-ACDF96CC5026}" type="slidenum">
              <a:rPr lang="hu-HU" smtClean="0"/>
              <a:t>‹#›</a:t>
            </a:fld>
            <a:endParaRPr lang="hu-HU"/>
          </a:p>
        </p:txBody>
      </p:sp>
    </p:spTree>
    <p:extLst>
      <p:ext uri="{BB962C8B-B14F-4D97-AF65-F5344CB8AC3E}">
        <p14:creationId xmlns:p14="http://schemas.microsoft.com/office/powerpoint/2010/main" val="152386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5CB4C06-C086-4208-8147-4F08C54BB1A5}" type="datetimeFigureOut">
              <a:rPr lang="hu-HU" smtClean="0"/>
              <a:t>2013.01.25.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DA2F9D0-03C6-4D5C-A6DE-ACDF96CC5026}" type="slidenum">
              <a:rPr lang="hu-HU" smtClean="0"/>
              <a:t>‹#›</a:t>
            </a:fld>
            <a:endParaRPr lang="hu-HU"/>
          </a:p>
        </p:txBody>
      </p:sp>
    </p:spTree>
    <p:extLst>
      <p:ext uri="{BB962C8B-B14F-4D97-AF65-F5344CB8AC3E}">
        <p14:creationId xmlns:p14="http://schemas.microsoft.com/office/powerpoint/2010/main" val="1973843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5CB4C06-C086-4208-8147-4F08C54BB1A5}" type="datetimeFigureOut">
              <a:rPr lang="hu-HU" smtClean="0"/>
              <a:t>2013.01.25.</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1DA2F9D0-03C6-4D5C-A6DE-ACDF96CC5026}" type="slidenum">
              <a:rPr lang="hu-HU" smtClean="0"/>
              <a:t>‹#›</a:t>
            </a:fld>
            <a:endParaRPr lang="hu-HU"/>
          </a:p>
        </p:txBody>
      </p:sp>
    </p:spTree>
    <p:extLst>
      <p:ext uri="{BB962C8B-B14F-4D97-AF65-F5344CB8AC3E}">
        <p14:creationId xmlns:p14="http://schemas.microsoft.com/office/powerpoint/2010/main" val="3995845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5CB4C06-C086-4208-8147-4F08C54BB1A5}" type="datetimeFigureOut">
              <a:rPr lang="hu-HU" smtClean="0"/>
              <a:t>2013.01.25.</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1DA2F9D0-03C6-4D5C-A6DE-ACDF96CC5026}" type="slidenum">
              <a:rPr lang="hu-HU" smtClean="0"/>
              <a:t>‹#›</a:t>
            </a:fld>
            <a:endParaRPr lang="hu-HU"/>
          </a:p>
        </p:txBody>
      </p:sp>
    </p:spTree>
    <p:extLst>
      <p:ext uri="{BB962C8B-B14F-4D97-AF65-F5344CB8AC3E}">
        <p14:creationId xmlns:p14="http://schemas.microsoft.com/office/powerpoint/2010/main" val="3351655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5CB4C06-C086-4208-8147-4F08C54BB1A5}" type="datetimeFigureOut">
              <a:rPr lang="hu-HU" smtClean="0"/>
              <a:t>2013.01.25.</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1DA2F9D0-03C6-4D5C-A6DE-ACDF96CC5026}" type="slidenum">
              <a:rPr lang="hu-HU" smtClean="0"/>
              <a:t>‹#›</a:t>
            </a:fld>
            <a:endParaRPr lang="hu-HU"/>
          </a:p>
        </p:txBody>
      </p:sp>
    </p:spTree>
    <p:extLst>
      <p:ext uri="{BB962C8B-B14F-4D97-AF65-F5344CB8AC3E}">
        <p14:creationId xmlns:p14="http://schemas.microsoft.com/office/powerpoint/2010/main" val="1855898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5CB4C06-C086-4208-8147-4F08C54BB1A5}" type="datetimeFigureOut">
              <a:rPr lang="hu-HU" smtClean="0"/>
              <a:t>2013.01.25.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DA2F9D0-03C6-4D5C-A6DE-ACDF96CC5026}" type="slidenum">
              <a:rPr lang="hu-HU" smtClean="0"/>
              <a:t>‹#›</a:t>
            </a:fld>
            <a:endParaRPr lang="hu-HU"/>
          </a:p>
        </p:txBody>
      </p:sp>
    </p:spTree>
    <p:extLst>
      <p:ext uri="{BB962C8B-B14F-4D97-AF65-F5344CB8AC3E}">
        <p14:creationId xmlns:p14="http://schemas.microsoft.com/office/powerpoint/2010/main" val="380285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5CB4C06-C086-4208-8147-4F08C54BB1A5}" type="datetimeFigureOut">
              <a:rPr lang="hu-HU" smtClean="0"/>
              <a:t>2013.01.25.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DA2F9D0-03C6-4D5C-A6DE-ACDF96CC5026}" type="slidenum">
              <a:rPr lang="hu-HU" smtClean="0"/>
              <a:t>‹#›</a:t>
            </a:fld>
            <a:endParaRPr lang="hu-HU"/>
          </a:p>
        </p:txBody>
      </p:sp>
    </p:spTree>
    <p:extLst>
      <p:ext uri="{BB962C8B-B14F-4D97-AF65-F5344CB8AC3E}">
        <p14:creationId xmlns:p14="http://schemas.microsoft.com/office/powerpoint/2010/main" val="2109090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
              <a:schemeClr val="tx2">
                <a:lumMod val="20000"/>
                <a:lumOff val="80000"/>
              </a:schemeClr>
            </a:gs>
            <a:gs pos="43000">
              <a:srgbClr val="0087E6"/>
            </a:gs>
            <a:gs pos="100000">
              <a:schemeClr val="tx2">
                <a:lumMod val="75000"/>
              </a:schemeClr>
            </a:gs>
          </a:gsLst>
          <a:lin ang="5400000" scaled="0"/>
          <a:tileRect/>
        </a:gra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B4C06-C086-4208-8147-4F08C54BB1A5}" type="datetimeFigureOut">
              <a:rPr lang="hu-HU" smtClean="0"/>
              <a:t>2013.01.25.</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2F9D0-03C6-4D5C-A6DE-ACDF96CC5026}" type="slidenum">
              <a:rPr lang="hu-HU" smtClean="0"/>
              <a:t>‹#›</a:t>
            </a:fld>
            <a:endParaRPr lang="hu-HU"/>
          </a:p>
        </p:txBody>
      </p:sp>
    </p:spTree>
    <p:extLst>
      <p:ext uri="{BB962C8B-B14F-4D97-AF65-F5344CB8AC3E}">
        <p14:creationId xmlns:p14="http://schemas.microsoft.com/office/powerpoint/2010/main" val="3156244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86998" y="980728"/>
            <a:ext cx="7772400" cy="2331690"/>
          </a:xfrm>
        </p:spPr>
        <p:txBody>
          <a:bodyPr>
            <a:normAutofit/>
          </a:bodyPr>
          <a:lstStyle/>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Az</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exponenciális</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függvény</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és</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alkalmazásai</a:t>
            </a:r>
            <a:endParaRPr lang="hu-H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Alcím 2"/>
          <p:cNvSpPr>
            <a:spLocks noGrp="1"/>
          </p:cNvSpPr>
          <p:nvPr>
            <p:ph type="subTitle" idx="1"/>
          </p:nvPr>
        </p:nvSpPr>
        <p:spPr/>
        <p:txBody>
          <a:bodyPr>
            <a:normAutofit fontScale="70000" lnSpcReduction="20000"/>
          </a:bodyPr>
          <a:lstStyle/>
          <a:p>
            <a:r>
              <a:rPr lang="en-US"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Várady</a:t>
            </a:r>
            <a:r>
              <a:rPr lang="hu-H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Ferenc</a:t>
            </a:r>
            <a:endParaRPr lang="hu-H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Budapest </a:t>
            </a:r>
            <a:r>
              <a:rPr lang="hu-H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Gazdasági Főiskola</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endParaRPr lang="hu-H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r>
              <a:rPr lang="hu-H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Kereskedelmi, Vendéglátóipari és Idegenforgalmi Kar</a:t>
            </a:r>
            <a:endParaRPr lang="hu-H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Budapest</a:t>
            </a:r>
            <a:endParaRPr lang="hu-H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endParaRPr lang="hu-HU" dirty="0"/>
          </a:p>
        </p:txBody>
      </p:sp>
      <p:pic>
        <p:nvPicPr>
          <p:cNvPr id="4" name="Kép 3"/>
          <p:cNvPicPr/>
          <p:nvPr/>
        </p:nvPicPr>
        <p:blipFill>
          <a:blip r:embed="rId2" cstate="print"/>
          <a:srcRect/>
          <a:stretch>
            <a:fillRect/>
          </a:stretch>
        </p:blipFill>
        <p:spPr bwMode="auto">
          <a:xfrm>
            <a:off x="7798998" y="0"/>
            <a:ext cx="1320800" cy="1536700"/>
          </a:xfrm>
          <a:prstGeom prst="rect">
            <a:avLst/>
          </a:prstGeom>
          <a:noFill/>
          <a:ln w="9525">
            <a:noFill/>
            <a:miter lim="800000"/>
            <a:headEnd/>
            <a:tailEnd/>
          </a:ln>
        </p:spPr>
      </p:pic>
    </p:spTree>
    <p:extLst>
      <p:ext uri="{BB962C8B-B14F-4D97-AF65-F5344CB8AC3E}">
        <p14:creationId xmlns:p14="http://schemas.microsoft.com/office/powerpoint/2010/main" val="2580631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395536" y="548680"/>
            <a:ext cx="6119111" cy="769441"/>
          </a:xfrm>
          <a:prstGeom prst="rect">
            <a:avLst/>
          </a:prstGeom>
          <a:noFill/>
        </p:spPr>
        <p:txBody>
          <a:bodyPr wrap="none" rtlCol="0">
            <a:spAutoFit/>
          </a:bodyPr>
          <a:lstStyle/>
          <a:p>
            <a:r>
              <a:rPr lang="hu-H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Exponenciális feladatok 2</a:t>
            </a:r>
            <a:endParaRPr lang="en-GB"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Kép 5"/>
          <p:cNvPicPr/>
          <p:nvPr/>
        </p:nvPicPr>
        <p:blipFill>
          <a:blip r:embed="rId2" cstate="print"/>
          <a:srcRect/>
          <a:stretch>
            <a:fillRect/>
          </a:stretch>
        </p:blipFill>
        <p:spPr bwMode="auto">
          <a:xfrm>
            <a:off x="7853804" y="0"/>
            <a:ext cx="1320800" cy="1536700"/>
          </a:xfrm>
          <a:prstGeom prst="rect">
            <a:avLst/>
          </a:prstGeom>
          <a:noFill/>
          <a:ln w="9525">
            <a:noFill/>
            <a:miter lim="800000"/>
            <a:headEnd/>
            <a:tailEnd/>
          </a:ln>
        </p:spPr>
      </p:pic>
      <mc:AlternateContent xmlns:mc="http://schemas.openxmlformats.org/markup-compatibility/2006" xmlns:a14="http://schemas.microsoft.com/office/drawing/2010/main">
        <mc:Choice Requires="a14">
          <p:graphicFrame>
            <p:nvGraphicFramePr>
              <p:cNvPr id="2" name="Táblázat 1"/>
              <p:cNvGraphicFramePr>
                <a:graphicFrameLocks noGrp="1"/>
              </p:cNvGraphicFramePr>
              <p:nvPr>
                <p:extLst>
                  <p:ext uri="{D42A27DB-BD31-4B8C-83A1-F6EECF244321}">
                    <p14:modId xmlns:p14="http://schemas.microsoft.com/office/powerpoint/2010/main" val="3284126949"/>
                  </p:ext>
                </p:extLst>
              </p:nvPr>
            </p:nvGraphicFramePr>
            <p:xfrm>
              <a:off x="17980" y="1821688"/>
              <a:ext cx="9144000" cy="5047488"/>
            </p:xfrm>
            <a:graphic>
              <a:graphicData uri="http://schemas.openxmlformats.org/drawingml/2006/table">
                <a:tbl>
                  <a:tblPr firstRow="1" firstCol="1" bandRow="1">
                    <a:tableStyleId>{5C22544A-7EE6-4342-B048-85BDC9FD1C3A}</a:tableStyleId>
                  </a:tblPr>
                  <a:tblGrid>
                    <a:gridCol w="9144000"/>
                  </a:tblGrid>
                  <a:tr h="4653136">
                    <a:tc>
                      <a:txBody>
                        <a:bodyPr/>
                        <a:lstStyle/>
                        <a:p>
                          <a:pPr algn="just">
                            <a:lnSpc>
                              <a:spcPct val="115000"/>
                            </a:lnSpc>
                            <a:spcAft>
                              <a:spcPts val="0"/>
                            </a:spcAft>
                          </a:pPr>
                          <a:r>
                            <a:rPr lang="de-DE" sz="1800" u="sng" dirty="0">
                              <a:effectLst/>
                            </a:rPr>
                            <a:t>Aufgabe:</a:t>
                          </a:r>
                          <a:r>
                            <a:rPr lang="de-DE" sz="1800" dirty="0">
                              <a:effectLst/>
                            </a:rPr>
                            <a:t> Peter möchte sein Geld von 1000€ für zehn Jahre in einer Bank anlegen. Er geht deshalb in zwei Banken, wo er zwischen zwei verschiedene Geldanlage-Arten wählen kann. In der Bank A gibt es eine Konstruktion, wo er zehn Jahre lang, jedes Jahr 100€ bekommt. In der Bank B wird dagegen jedes Jahr 8% Zinsen zu der Summe des Vorjahres gutgeschrieben.</a:t>
                          </a:r>
                          <a:endParaRPr lang="hu-HU" sz="1800" dirty="0">
                            <a:effectLst/>
                          </a:endParaRPr>
                        </a:p>
                        <a:p>
                          <a:pPr algn="just">
                            <a:lnSpc>
                              <a:spcPct val="115000"/>
                            </a:lnSpc>
                            <a:spcAft>
                              <a:spcPts val="0"/>
                            </a:spcAft>
                          </a:pPr>
                          <a:r>
                            <a:rPr lang="de-DE" sz="1800" dirty="0">
                              <a:effectLst/>
                            </a:rPr>
                            <a:t> </a:t>
                          </a:r>
                          <a:endParaRPr lang="hu-HU" sz="1800" dirty="0">
                            <a:effectLst/>
                          </a:endParaRPr>
                        </a:p>
                        <a:p>
                          <a:pPr algn="just">
                            <a:lnSpc>
                              <a:spcPct val="115000"/>
                            </a:lnSpc>
                            <a:spcAft>
                              <a:spcPts val="0"/>
                            </a:spcAft>
                          </a:pPr>
                          <a:r>
                            <a:rPr lang="de-DE" sz="1800" dirty="0">
                              <a:effectLst/>
                            </a:rPr>
                            <a:t>1. Was würde er in der Bank A bzw. in der Bank B nach zehn Jahren bekommen? </a:t>
                          </a:r>
                          <a:endParaRPr lang="hu-HU" sz="1800" dirty="0">
                            <a:effectLst/>
                          </a:endParaRPr>
                        </a:p>
                        <a:p>
                          <a:pPr algn="just">
                            <a:lnSpc>
                              <a:spcPct val="115000"/>
                            </a:lnSpc>
                            <a:spcAft>
                              <a:spcPts val="0"/>
                            </a:spcAft>
                          </a:pPr>
                          <a:r>
                            <a:rPr lang="de-DE" sz="1800" dirty="0">
                              <a:effectLst/>
                            </a:rPr>
                            <a:t>2. Fertige eine Tabelle dazu!</a:t>
                          </a:r>
                          <a:endParaRPr lang="hu-HU" sz="1800" dirty="0">
                            <a:effectLst/>
                          </a:endParaRPr>
                        </a:p>
                        <a:p>
                          <a:pPr algn="just">
                            <a:lnSpc>
                              <a:spcPct val="115000"/>
                            </a:lnSpc>
                            <a:spcAft>
                              <a:spcPts val="0"/>
                            </a:spcAft>
                          </a:pPr>
                          <a:r>
                            <a:rPr lang="de-DE" sz="1800" dirty="0">
                              <a:effectLst/>
                            </a:rPr>
                            <a:t>3. Stelle die zwei Wachstume graphisch dar! </a:t>
                          </a:r>
                          <a:r>
                            <a:rPr lang="de-DE" sz="1800" dirty="0">
                              <a:solidFill>
                                <a:srgbClr val="FF0000"/>
                              </a:solidFill>
                              <a:effectLst/>
                            </a:rPr>
                            <a:t>Was kannst du feststellen, was ist der wichtigste Unterschied zwischen den zwei Graphen?</a:t>
                          </a:r>
                          <a:endParaRPr lang="hu-HU" sz="1800" dirty="0">
                            <a:solidFill>
                              <a:srgbClr val="FF0000"/>
                            </a:solidFill>
                            <a:effectLst/>
                          </a:endParaRPr>
                        </a:p>
                        <a:p>
                          <a:pPr algn="just">
                            <a:lnSpc>
                              <a:spcPct val="115000"/>
                            </a:lnSpc>
                            <a:spcAft>
                              <a:spcPts val="0"/>
                            </a:spcAft>
                          </a:pPr>
                          <a:r>
                            <a:rPr lang="de-DE" sz="1800" dirty="0">
                              <a:effectLst/>
                            </a:rPr>
                            <a:t>4. Nach wie viel Jahren ist es ungefähr egal, in welcher Bank man das Geld anlegt? Bei welcher Laufzeit lohnt es sich das Geld in der Bank A bzw. in der Bank B anzulegen? </a:t>
                          </a:r>
                          <a:r>
                            <a:rPr lang="de-DE" sz="1800" dirty="0">
                              <a:solidFill>
                                <a:srgbClr val="FF0000"/>
                              </a:solidFill>
                              <a:effectLst/>
                            </a:rPr>
                            <a:t>Kann noch einmal diese Tendenz wechseln? Warum?</a:t>
                          </a:r>
                          <a:endParaRPr lang="hu-HU" sz="1800" dirty="0">
                            <a:solidFill>
                              <a:srgbClr val="FF0000"/>
                            </a:solidFill>
                            <a:effectLst/>
                          </a:endParaRPr>
                        </a:p>
                        <a:p>
                          <a:pPr algn="just">
                            <a:lnSpc>
                              <a:spcPct val="115000"/>
                            </a:lnSpc>
                            <a:spcAft>
                              <a:spcPts val="0"/>
                            </a:spcAft>
                          </a:pPr>
                          <a:r>
                            <a:rPr lang="de-DE" sz="1800" dirty="0">
                              <a:effectLst/>
                            </a:rPr>
                            <a:t>5. </a:t>
                          </a:r>
                          <a:r>
                            <a:rPr lang="de-DE" sz="1800" dirty="0">
                              <a:solidFill>
                                <a:srgbClr val="FF0000"/>
                              </a:solidFill>
                              <a:effectLst/>
                            </a:rPr>
                            <a:t>Welche Funktion beschreibt den Zusammenhang zwischen dem Geld (f(t)) und der Zeit (t) im Fall der Bank A? </a:t>
                          </a:r>
                          <a:endParaRPr lang="hu-HU" sz="1800" dirty="0">
                            <a:solidFill>
                              <a:srgbClr val="FF0000"/>
                            </a:solidFill>
                            <a:effectLst/>
                          </a:endParaRPr>
                        </a:p>
                        <a:p>
                          <a:pPr algn="just">
                            <a:lnSpc>
                              <a:spcPct val="115000"/>
                            </a:lnSpc>
                            <a:spcAft>
                              <a:spcPts val="0"/>
                            </a:spcAft>
                          </a:pPr>
                          <a:r>
                            <a:rPr lang="de-DE" sz="1800" dirty="0">
                              <a:effectLst/>
                            </a:rPr>
                            <a:t>6</a:t>
                          </a:r>
                          <a:r>
                            <a:rPr lang="de-DE" sz="1800" dirty="0">
                              <a:solidFill>
                                <a:srgbClr val="FF0000"/>
                              </a:solidFill>
                              <a:effectLst/>
                            </a:rPr>
                            <a:t>. Überprüfe diesen Zusammenhang für einige Zahlenpaare und versuche ihn zu erklären!</a:t>
                          </a:r>
                          <a:endParaRPr lang="hu-HU" sz="1800" dirty="0">
                            <a:solidFill>
                              <a:srgbClr val="FF0000"/>
                            </a:solidFill>
                            <a:effectLst/>
                          </a:endParaRPr>
                        </a:p>
                        <a:p>
                          <a:pPr algn="just">
                            <a:lnSpc>
                              <a:spcPct val="115000"/>
                            </a:lnSpc>
                            <a:spcAft>
                              <a:spcPts val="0"/>
                            </a:spcAft>
                          </a:pPr>
                          <a:r>
                            <a:rPr lang="de-DE" sz="1800" dirty="0">
                              <a:effectLst/>
                            </a:rPr>
                            <a:t>7. </a:t>
                          </a:r>
                          <a:r>
                            <a:rPr lang="de-DE" sz="1800" dirty="0" smtClean="0">
                              <a:solidFill>
                                <a:srgbClr val="FF0000"/>
                              </a:solidFill>
                              <a:effectLst/>
                            </a:rPr>
                            <a:t>Erkläre, warum die Funktion </a:t>
                          </a:r>
                          <a14:m>
                            <m:oMath xmlns:m="http://schemas.openxmlformats.org/officeDocument/2006/math">
                              <m:r>
                                <a:rPr lang="de-DE" sz="1800">
                                  <a:solidFill>
                                    <a:srgbClr val="FF0000"/>
                                  </a:solidFill>
                                  <a:effectLst/>
                                  <a:latin typeface="Cambria Math"/>
                                </a:rPr>
                                <m:t>𝐵</m:t>
                              </m:r>
                              <m:d>
                                <m:dPr>
                                  <m:ctrlPr>
                                    <a:rPr lang="hu-HU" sz="1800" i="1">
                                      <a:solidFill>
                                        <a:srgbClr val="FF0000"/>
                                      </a:solidFill>
                                      <a:effectLst/>
                                      <a:latin typeface="Cambria Math"/>
                                    </a:rPr>
                                  </m:ctrlPr>
                                </m:dPr>
                                <m:e>
                                  <m:r>
                                    <a:rPr lang="de-DE" sz="1800">
                                      <a:solidFill>
                                        <a:srgbClr val="FF0000"/>
                                      </a:solidFill>
                                      <a:effectLst/>
                                      <a:latin typeface="Cambria Math"/>
                                    </a:rPr>
                                    <m:t>𝑡</m:t>
                                  </m:r>
                                </m:e>
                              </m:d>
                              <m:r>
                                <a:rPr lang="de-DE" sz="1800">
                                  <a:solidFill>
                                    <a:srgbClr val="FF0000"/>
                                  </a:solidFill>
                                  <a:effectLst/>
                                  <a:latin typeface="Cambria Math"/>
                                </a:rPr>
                                <m:t>=1000∙</m:t>
                              </m:r>
                              <m:sSup>
                                <m:sSupPr>
                                  <m:ctrlPr>
                                    <a:rPr lang="hu-HU" sz="1800" i="1">
                                      <a:solidFill>
                                        <a:srgbClr val="FF0000"/>
                                      </a:solidFill>
                                      <a:effectLst/>
                                      <a:latin typeface="Cambria Math"/>
                                    </a:rPr>
                                  </m:ctrlPr>
                                </m:sSupPr>
                                <m:e>
                                  <m:r>
                                    <a:rPr lang="de-DE" sz="1800">
                                      <a:solidFill>
                                        <a:srgbClr val="FF0000"/>
                                      </a:solidFill>
                                      <a:effectLst/>
                                      <a:latin typeface="Cambria Math"/>
                                    </a:rPr>
                                    <m:t>1,08</m:t>
                                  </m:r>
                                </m:e>
                                <m:sup>
                                  <m:r>
                                    <a:rPr lang="de-DE" sz="1800">
                                      <a:solidFill>
                                        <a:srgbClr val="FF0000"/>
                                      </a:solidFill>
                                      <a:effectLst/>
                                      <a:latin typeface="Cambria Math"/>
                                    </a:rPr>
                                    <m:t>𝑡</m:t>
                                  </m:r>
                                </m:sup>
                              </m:sSup>
                            </m:oMath>
                          </a14:m>
                          <a:r>
                            <a:rPr lang="de-DE" sz="1800" dirty="0">
                              <a:solidFill>
                                <a:srgbClr val="FF0000"/>
                              </a:solidFill>
                              <a:effectLst/>
                            </a:rPr>
                            <a:t> diesen Vorgang korrekt beschreibt!</a:t>
                          </a:r>
                          <a:endParaRPr lang="hu-HU" sz="1800" dirty="0">
                            <a:solidFill>
                              <a:srgbClr val="FF0000"/>
                            </a:solidFill>
                            <a:effectLst/>
                            <a:latin typeface="Calibri"/>
                            <a:ea typeface="Times New Roman"/>
                            <a:cs typeface="Times New Roman"/>
                          </a:endParaRPr>
                        </a:p>
                      </a:txBody>
                      <a:tcPr marL="68580" marR="68580" marT="0" marB="0"/>
                    </a:tc>
                  </a:tr>
                </a:tbl>
              </a:graphicData>
            </a:graphic>
          </p:graphicFrame>
        </mc:Choice>
        <mc:Fallback xmlns="">
          <p:graphicFrame>
            <p:nvGraphicFramePr>
              <p:cNvPr id="2" name="Táblázat 1"/>
              <p:cNvGraphicFramePr>
                <a:graphicFrameLocks noGrp="1"/>
              </p:cNvGraphicFramePr>
              <p:nvPr>
                <p:extLst>
                  <p:ext uri="{D42A27DB-BD31-4B8C-83A1-F6EECF244321}">
                    <p14:modId xmlns:p14="http://schemas.microsoft.com/office/powerpoint/2010/main" val="3284126949"/>
                  </p:ext>
                </p:extLst>
              </p:nvPr>
            </p:nvGraphicFramePr>
            <p:xfrm>
              <a:off x="17980" y="1821688"/>
              <a:ext cx="9144000" cy="5027803"/>
            </p:xfrm>
            <a:graphic>
              <a:graphicData uri="http://schemas.openxmlformats.org/drawingml/2006/table">
                <a:tbl>
                  <a:tblPr firstRow="1" firstCol="1" bandRow="1">
                    <a:tableStyleId>{5C22544A-7EE6-4342-B048-85BDC9FD1C3A}</a:tableStyleId>
                  </a:tblPr>
                  <a:tblGrid>
                    <a:gridCol w="9144000"/>
                  </a:tblGrid>
                  <a:tr h="5027803">
                    <a:tc>
                      <a:txBody>
                        <a:bodyPr/>
                        <a:lstStyle/>
                        <a:p>
                          <a:endParaRPr lang="hu-HU"/>
                        </a:p>
                      </a:txBody>
                      <a:tcPr marL="68580" marR="68580" marT="0" marB="0">
                        <a:blipFill rotWithShape="1">
                          <a:blip r:embed="rId3"/>
                          <a:stretch>
                            <a:fillRect l="-67" t="-1091" b="-2788"/>
                          </a:stretch>
                        </a:blipFill>
                      </a:tcPr>
                    </a:tc>
                  </a:tr>
                </a:tbl>
              </a:graphicData>
            </a:graphic>
          </p:graphicFrame>
        </mc:Fallback>
      </mc:AlternateContent>
      <p:pic>
        <p:nvPicPr>
          <p:cNvPr id="4097" name="Kép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7869" y="3140968"/>
            <a:ext cx="1187450" cy="79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66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4097"/>
                                        </p:tgtEl>
                                        <p:attrNameLst>
                                          <p:attrName>style.visibility</p:attrName>
                                        </p:attrNameLst>
                                      </p:cBhvr>
                                      <p:to>
                                        <p:strVal val="visible"/>
                                      </p:to>
                                    </p:set>
                                    <p:anim calcmode="lin" valueType="num">
                                      <p:cBhvr>
                                        <p:cTn id="12" dur="1000" fill="hold"/>
                                        <p:tgtEl>
                                          <p:spTgt spid="4097"/>
                                        </p:tgtEl>
                                        <p:attrNameLst>
                                          <p:attrName>ppt_w</p:attrName>
                                        </p:attrNameLst>
                                      </p:cBhvr>
                                      <p:tavLst>
                                        <p:tav tm="0">
                                          <p:val>
                                            <p:strVal val="#ppt_w*0.70"/>
                                          </p:val>
                                        </p:tav>
                                        <p:tav tm="100000">
                                          <p:val>
                                            <p:strVal val="#ppt_w"/>
                                          </p:val>
                                        </p:tav>
                                      </p:tavLst>
                                    </p:anim>
                                    <p:anim calcmode="lin" valueType="num">
                                      <p:cBhvr>
                                        <p:cTn id="13" dur="1000" fill="hold"/>
                                        <p:tgtEl>
                                          <p:spTgt spid="4097"/>
                                        </p:tgtEl>
                                        <p:attrNameLst>
                                          <p:attrName>ppt_h</p:attrName>
                                        </p:attrNameLst>
                                      </p:cBhvr>
                                      <p:tavLst>
                                        <p:tav tm="0">
                                          <p:val>
                                            <p:strVal val="#ppt_h"/>
                                          </p:val>
                                        </p:tav>
                                        <p:tav tm="100000">
                                          <p:val>
                                            <p:strVal val="#ppt_h"/>
                                          </p:val>
                                        </p:tav>
                                      </p:tavLst>
                                    </p:anim>
                                    <p:animEffect transition="in" filter="fade">
                                      <p:cBhvr>
                                        <p:cTn id="14" dur="10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395536" y="201409"/>
            <a:ext cx="6119111" cy="1446550"/>
          </a:xfrm>
          <a:prstGeom prst="rect">
            <a:avLst/>
          </a:prstGeom>
          <a:noFill/>
        </p:spPr>
        <p:txBody>
          <a:bodyPr wrap="none" rtlCol="0">
            <a:spAutoFit/>
          </a:bodyPr>
          <a:lstStyle/>
          <a:p>
            <a:r>
              <a:rPr lang="hu-H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Exponenciális feladatok 2</a:t>
            </a:r>
          </a:p>
          <a:p>
            <a:r>
              <a:rPr lang="hu-H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Eredmények</a:t>
            </a:r>
            <a:r>
              <a:rPr lang="en-GB"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GB"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Kép 5"/>
          <p:cNvPicPr/>
          <p:nvPr/>
        </p:nvPicPr>
        <p:blipFill>
          <a:blip r:embed="rId3" cstate="print"/>
          <a:srcRect/>
          <a:stretch>
            <a:fillRect/>
          </a:stretch>
        </p:blipFill>
        <p:spPr bwMode="auto">
          <a:xfrm>
            <a:off x="7853804" y="0"/>
            <a:ext cx="1320800" cy="1536700"/>
          </a:xfrm>
          <a:prstGeom prst="rect">
            <a:avLst/>
          </a:prstGeom>
          <a:noFill/>
          <a:ln w="9525">
            <a:noFill/>
            <a:miter lim="800000"/>
            <a:headEnd/>
            <a:tailEnd/>
          </a:ln>
        </p:spPr>
      </p:pic>
      <p:pic>
        <p:nvPicPr>
          <p:cNvPr id="5122" name="Picture 2"/>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3835027"/>
            <a:ext cx="9144000" cy="301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zövegdoboz 11"/>
          <p:cNvSpPr txBox="1"/>
          <p:nvPr/>
        </p:nvSpPr>
        <p:spPr>
          <a:xfrm>
            <a:off x="287524" y="2060848"/>
            <a:ext cx="8568952" cy="1200329"/>
          </a:xfrm>
          <a:prstGeom prst="rect">
            <a:avLst/>
          </a:prstGeom>
          <a:noFill/>
        </p:spPr>
        <p:txBody>
          <a:bodyPr wrap="square" rtlCol="0">
            <a:spAutoFit/>
          </a:bodyPr>
          <a:lstStyle/>
          <a:p>
            <a:r>
              <a:rPr lang="de-DE"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 Was würde er in der Bank A bzw. in der Bank B nach zehn Jahren bekommen? </a:t>
            </a:r>
          </a:p>
        </p:txBody>
      </p:sp>
      <p:sp>
        <p:nvSpPr>
          <p:cNvPr id="13" name="Szövegdoboz 12"/>
          <p:cNvSpPr txBox="1"/>
          <p:nvPr/>
        </p:nvSpPr>
        <p:spPr>
          <a:xfrm>
            <a:off x="283301" y="2086254"/>
            <a:ext cx="8568952" cy="646331"/>
          </a:xfrm>
          <a:prstGeom prst="rect">
            <a:avLst/>
          </a:prstGeom>
          <a:noFill/>
        </p:spPr>
        <p:txBody>
          <a:bodyPr wrap="square" rtlCol="0">
            <a:spAutoFit/>
          </a:bodyPr>
          <a:lstStyle/>
          <a:p>
            <a:r>
              <a:rPr lang="de-DE"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 Fertige eine Tabelle dazu! </a:t>
            </a:r>
          </a:p>
        </p:txBody>
      </p:sp>
      <p:sp>
        <p:nvSpPr>
          <p:cNvPr id="14" name="Szövegdoboz 13"/>
          <p:cNvSpPr txBox="1"/>
          <p:nvPr/>
        </p:nvSpPr>
        <p:spPr>
          <a:xfrm>
            <a:off x="259526" y="1876182"/>
            <a:ext cx="8568952" cy="1569660"/>
          </a:xfrm>
          <a:prstGeom prst="rect">
            <a:avLst/>
          </a:prstGeom>
          <a:noFill/>
        </p:spPr>
        <p:txBody>
          <a:bodyPr wrap="square" rtlCol="0">
            <a:spAutoFit/>
          </a:bodyPr>
          <a:lstStyle/>
          <a:p>
            <a:r>
              <a:rPr lang="de-DE"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3. Stelle die zwei Wachstume graphisch dar! </a:t>
            </a:r>
            <a:r>
              <a:rPr lang="de-DE" sz="3200" b="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Was kannst du feststellen, was ist der wichtigste Unterschied zwischen den zwei Graphen?</a:t>
            </a:r>
          </a:p>
        </p:txBody>
      </p:sp>
      <p:sp>
        <p:nvSpPr>
          <p:cNvPr id="15" name="Szövegdoboz 14"/>
          <p:cNvSpPr txBox="1"/>
          <p:nvPr/>
        </p:nvSpPr>
        <p:spPr>
          <a:xfrm>
            <a:off x="318128" y="1588258"/>
            <a:ext cx="8568952" cy="2246769"/>
          </a:xfrm>
          <a:prstGeom prst="rect">
            <a:avLst/>
          </a:prstGeom>
          <a:noFill/>
        </p:spPr>
        <p:txBody>
          <a:bodyPr wrap="square" rtlCol="0">
            <a:spAutoFit/>
          </a:bodyPr>
          <a:lstStyle/>
          <a:p>
            <a:r>
              <a:rPr lang="de-DE"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4. Nach wie viel Jahren ist es ungefähr egal, in welcher Bank man das Geld anlegt? Bei welcher Laufzeit lohnt es sich das Geld in der Bank A bzw. in der Bank B anzulegen? </a:t>
            </a:r>
            <a:r>
              <a:rPr lang="de-DE" sz="2800" b="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Kann noch einmal diese Tendenz wechseln? Warum?</a:t>
            </a:r>
          </a:p>
        </p:txBody>
      </p:sp>
      <p:sp>
        <p:nvSpPr>
          <p:cNvPr id="16" name="Szövegdoboz 15"/>
          <p:cNvSpPr txBox="1"/>
          <p:nvPr/>
        </p:nvSpPr>
        <p:spPr>
          <a:xfrm>
            <a:off x="395536" y="1876182"/>
            <a:ext cx="8568952" cy="1754326"/>
          </a:xfrm>
          <a:prstGeom prst="rect">
            <a:avLst/>
          </a:prstGeom>
          <a:noFill/>
        </p:spPr>
        <p:txBody>
          <a:bodyPr wrap="square" rtlCol="0">
            <a:spAutoFit/>
          </a:bodyPr>
          <a:lstStyle/>
          <a:p>
            <a:r>
              <a:rPr lang="de-DE"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5. </a:t>
            </a:r>
            <a:r>
              <a:rPr lang="de-DE" sz="3600" b="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Welche Funktion beschreibt den Zusammenhang zwischen dem Geld (f(t)) und der Zeit (t) im Fall der Bank A?</a:t>
            </a:r>
            <a:r>
              <a:rPr lang="de-DE"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p>
        </p:txBody>
      </p:sp>
      <p:pic>
        <p:nvPicPr>
          <p:cNvPr id="19" name="Kép 18"/>
          <p:cNvPicPr/>
          <p:nvPr/>
        </p:nvPicPr>
        <p:blipFill>
          <a:blip r:embed="rId5" cstate="print"/>
          <a:srcRect/>
          <a:stretch>
            <a:fillRect/>
          </a:stretch>
        </p:blipFill>
        <p:spPr bwMode="auto">
          <a:xfrm>
            <a:off x="0" y="1588258"/>
            <a:ext cx="9174604" cy="5290503"/>
          </a:xfrm>
          <a:prstGeom prst="rect">
            <a:avLst/>
          </a:prstGeom>
          <a:noFill/>
          <a:ln w="9525">
            <a:noFill/>
            <a:miter lim="800000"/>
            <a:headEnd/>
            <a:tailEnd/>
          </a:ln>
        </p:spPr>
      </p:pic>
    </p:spTree>
    <p:extLst>
      <p:ext uri="{BB962C8B-B14F-4D97-AF65-F5344CB8AC3E}">
        <p14:creationId xmlns:p14="http://schemas.microsoft.com/office/powerpoint/2010/main" val="279916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strVal val="#ppt_w*0.70"/>
                                          </p:val>
                                        </p:tav>
                                        <p:tav tm="100000">
                                          <p:val>
                                            <p:strVal val="#ppt_w"/>
                                          </p:val>
                                        </p:tav>
                                      </p:tavLst>
                                    </p:anim>
                                    <p:anim calcmode="lin" valueType="num">
                                      <p:cBhvr>
                                        <p:cTn id="8" dur="1000" fill="hold"/>
                                        <p:tgtEl>
                                          <p:spTgt spid="5122"/>
                                        </p:tgtEl>
                                        <p:attrNameLst>
                                          <p:attrName>ppt_h</p:attrName>
                                        </p:attrNameLst>
                                      </p:cBhvr>
                                      <p:tavLst>
                                        <p:tav tm="0">
                                          <p:val>
                                            <p:strVal val="#ppt_h"/>
                                          </p:val>
                                        </p:tav>
                                        <p:tav tm="100000">
                                          <p:val>
                                            <p:strVal val="#ppt_h"/>
                                          </p:val>
                                        </p:tav>
                                      </p:tavLst>
                                    </p:anim>
                                    <p:animEffect transition="in" filter="fade">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2"/>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4"/>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5"/>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5122"/>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4" grpId="0"/>
      <p:bldP spid="14" grpId="1"/>
      <p:bldP spid="15" grpId="0"/>
      <p:bldP spid="15" grpId="1"/>
      <p:bldP spid="16" grpId="0"/>
      <p:bldP spid="1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395535" y="153081"/>
            <a:ext cx="6393225" cy="1446550"/>
          </a:xfrm>
          <a:prstGeom prst="rect">
            <a:avLst/>
          </a:prstGeom>
          <a:noFill/>
        </p:spPr>
        <p:txBody>
          <a:bodyPr wrap="none" rtlCol="0">
            <a:spAutoFit/>
          </a:bodyPr>
          <a:lstStyle/>
          <a:p>
            <a:r>
              <a:rPr lang="hu-H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Exponenciális feladatok 3, </a:t>
            </a:r>
          </a:p>
          <a:p>
            <a:r>
              <a:rPr lang="hu-H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racionális és </a:t>
            </a:r>
            <a:r>
              <a:rPr lang="hu-HU"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irrac</a:t>
            </a:r>
            <a:r>
              <a:rPr lang="hu-H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kitevők</a:t>
            </a:r>
            <a:endParaRPr lang="en-GB"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Kép 5"/>
          <p:cNvPicPr/>
          <p:nvPr/>
        </p:nvPicPr>
        <p:blipFill>
          <a:blip r:embed="rId2" cstate="print"/>
          <a:srcRect/>
          <a:stretch>
            <a:fillRect/>
          </a:stretch>
        </p:blipFill>
        <p:spPr bwMode="auto">
          <a:xfrm>
            <a:off x="7853804" y="0"/>
            <a:ext cx="1320800" cy="1536700"/>
          </a:xfrm>
          <a:prstGeom prst="rect">
            <a:avLst/>
          </a:prstGeom>
          <a:noFill/>
          <a:ln w="9525">
            <a:noFill/>
            <a:miter lim="800000"/>
            <a:headEnd/>
            <a:tailEnd/>
          </a:ln>
        </p:spPr>
      </p:pic>
      <p:graphicFrame>
        <p:nvGraphicFramePr>
          <p:cNvPr id="4" name="Táblázat 3"/>
          <p:cNvGraphicFramePr>
            <a:graphicFrameLocks noGrp="1"/>
          </p:cNvGraphicFramePr>
          <p:nvPr>
            <p:extLst>
              <p:ext uri="{D42A27DB-BD31-4B8C-83A1-F6EECF244321}">
                <p14:modId xmlns:p14="http://schemas.microsoft.com/office/powerpoint/2010/main" val="3480051555"/>
              </p:ext>
            </p:extLst>
          </p:nvPr>
        </p:nvGraphicFramePr>
        <p:xfrm>
          <a:off x="0" y="1536701"/>
          <a:ext cx="9174604" cy="5321300"/>
        </p:xfrm>
        <a:graphic>
          <a:graphicData uri="http://schemas.openxmlformats.org/drawingml/2006/table">
            <a:tbl>
              <a:tblPr firstRow="1" firstCol="1" bandRow="1">
                <a:tableStyleId>{5C22544A-7EE6-4342-B048-85BDC9FD1C3A}</a:tableStyleId>
              </a:tblPr>
              <a:tblGrid>
                <a:gridCol w="9174604"/>
              </a:tblGrid>
              <a:tr h="5321300">
                <a:tc>
                  <a:txBody>
                    <a:bodyPr/>
                    <a:lstStyle/>
                    <a:p>
                      <a:pPr algn="just">
                        <a:lnSpc>
                          <a:spcPct val="115000"/>
                        </a:lnSpc>
                        <a:spcAft>
                          <a:spcPts val="0"/>
                        </a:spcAft>
                      </a:pPr>
                      <a:r>
                        <a:rPr lang="de-DE" sz="2400" u="sng" dirty="0" smtClean="0">
                          <a:effectLst/>
                        </a:rPr>
                        <a:t>Exponentieller </a:t>
                      </a:r>
                      <a:r>
                        <a:rPr lang="de-DE" sz="2400" u="sng" dirty="0">
                          <a:effectLst/>
                        </a:rPr>
                        <a:t>Rückgang</a:t>
                      </a:r>
                      <a:endParaRPr lang="hu-HU" sz="2400" dirty="0">
                        <a:effectLst/>
                      </a:endParaRPr>
                    </a:p>
                    <a:p>
                      <a:pPr algn="just">
                        <a:lnSpc>
                          <a:spcPct val="115000"/>
                        </a:lnSpc>
                        <a:spcAft>
                          <a:spcPts val="0"/>
                        </a:spcAft>
                      </a:pPr>
                      <a:r>
                        <a:rPr lang="de-DE" sz="2400" dirty="0">
                          <a:effectLst/>
                        </a:rPr>
                        <a:t>In dem vorigen Beispiel gab es ein exponentielles </a:t>
                      </a:r>
                      <a:endParaRPr lang="hu-HU" sz="2400" dirty="0" smtClean="0">
                        <a:effectLst/>
                      </a:endParaRPr>
                    </a:p>
                    <a:p>
                      <a:pPr algn="just">
                        <a:lnSpc>
                          <a:spcPct val="115000"/>
                        </a:lnSpc>
                        <a:spcAft>
                          <a:spcPts val="0"/>
                        </a:spcAft>
                      </a:pPr>
                      <a:r>
                        <a:rPr lang="de-DE" sz="2400" dirty="0" smtClean="0">
                          <a:effectLst/>
                        </a:rPr>
                        <a:t>Wachstum</a:t>
                      </a:r>
                      <a:r>
                        <a:rPr lang="de-DE" sz="2400" dirty="0">
                          <a:effectLst/>
                        </a:rPr>
                        <a:t>, aber im alltäglichen Leben sind </a:t>
                      </a:r>
                      <a:r>
                        <a:rPr lang="de-DE" sz="2400" dirty="0" smtClean="0">
                          <a:effectLst/>
                        </a:rPr>
                        <a:t>auch </a:t>
                      </a:r>
                      <a:endParaRPr lang="hu-HU" sz="2400" dirty="0" smtClean="0">
                        <a:effectLst/>
                      </a:endParaRPr>
                    </a:p>
                    <a:p>
                      <a:pPr algn="just">
                        <a:lnSpc>
                          <a:spcPct val="115000"/>
                        </a:lnSpc>
                        <a:spcAft>
                          <a:spcPts val="0"/>
                        </a:spcAft>
                      </a:pPr>
                      <a:r>
                        <a:rPr lang="de-DE" sz="2400" dirty="0" smtClean="0">
                          <a:effectLst/>
                        </a:rPr>
                        <a:t>exponentielle </a:t>
                      </a:r>
                      <a:r>
                        <a:rPr lang="de-DE" sz="2400" dirty="0">
                          <a:effectLst/>
                        </a:rPr>
                        <a:t>Rückgänge. Ein gutes Beispiel dafür </a:t>
                      </a:r>
                      <a:endParaRPr lang="hu-HU" sz="2400" dirty="0" smtClean="0">
                        <a:effectLst/>
                      </a:endParaRPr>
                    </a:p>
                    <a:p>
                      <a:pPr algn="just">
                        <a:lnSpc>
                          <a:spcPct val="115000"/>
                        </a:lnSpc>
                        <a:spcAft>
                          <a:spcPts val="0"/>
                        </a:spcAft>
                      </a:pPr>
                      <a:r>
                        <a:rPr lang="de-DE" sz="2400" dirty="0" smtClean="0">
                          <a:effectLst/>
                        </a:rPr>
                        <a:t>ist </a:t>
                      </a:r>
                      <a:r>
                        <a:rPr lang="de-DE" sz="2400" dirty="0">
                          <a:effectLst/>
                        </a:rPr>
                        <a:t>die Halbwertszeit verschiedener Vorgänge. Solche sind z.B. der radioaktive Zerfall, Abbau von Alkohol, Medikamente oder Koffein in der Menschlichen Körper. </a:t>
                      </a:r>
                      <a:endParaRPr lang="hu-HU" sz="2400" dirty="0">
                        <a:effectLst/>
                      </a:endParaRPr>
                    </a:p>
                    <a:p>
                      <a:pPr algn="just">
                        <a:lnSpc>
                          <a:spcPct val="115000"/>
                        </a:lnSpc>
                        <a:spcAft>
                          <a:spcPts val="0"/>
                        </a:spcAft>
                      </a:pPr>
                      <a:r>
                        <a:rPr lang="de-DE" sz="2400" u="sng" dirty="0">
                          <a:effectLst/>
                        </a:rPr>
                        <a:t>Aufgabe</a:t>
                      </a:r>
                      <a:r>
                        <a:rPr lang="de-DE" sz="2400" dirty="0">
                          <a:effectLst/>
                        </a:rPr>
                        <a:t>: 50% der Menge des eingetragenen Koffeins baut der Menschliche Körper bei einem Erwachsenen im Schnitt in 5 Stunden ab, so ist die Halbwertszeit des Koffeins 5 Stunden. Eine Tasse Espresso enthält etwa 100 mg Koffein. </a:t>
                      </a:r>
                      <a:endParaRPr lang="hu-HU" sz="2400" dirty="0">
                        <a:effectLst/>
                      </a:endParaRPr>
                    </a:p>
                  </a:txBody>
                  <a:tcPr marL="68580" marR="68580" marT="0" marB="0"/>
                </a:tc>
              </a:tr>
            </a:tbl>
          </a:graphicData>
        </a:graphic>
      </p:graphicFrame>
      <p:pic>
        <p:nvPicPr>
          <p:cNvPr id="8" name="Kép 7"/>
          <p:cNvPicPr/>
          <p:nvPr/>
        </p:nvPicPr>
        <p:blipFill>
          <a:blip r:embed="rId3" cstate="print"/>
          <a:srcRect/>
          <a:stretch>
            <a:fillRect/>
          </a:stretch>
        </p:blipFill>
        <p:spPr bwMode="auto">
          <a:xfrm>
            <a:off x="7020273" y="1586896"/>
            <a:ext cx="2123728" cy="1626080"/>
          </a:xfrm>
          <a:prstGeom prst="rect">
            <a:avLst/>
          </a:prstGeom>
          <a:noFill/>
          <a:ln w="9525">
            <a:noFill/>
            <a:miter lim="800000"/>
            <a:headEnd/>
            <a:tailEnd/>
          </a:ln>
        </p:spPr>
      </p:pic>
    </p:spTree>
    <p:extLst>
      <p:ext uri="{BB962C8B-B14F-4D97-AF65-F5344CB8AC3E}">
        <p14:creationId xmlns:p14="http://schemas.microsoft.com/office/powerpoint/2010/main" val="136641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p:nvPr/>
        </p:nvPicPr>
        <p:blipFill>
          <a:blip r:embed="rId2" cstate="print"/>
          <a:srcRect/>
          <a:stretch>
            <a:fillRect/>
          </a:stretch>
        </p:blipFill>
        <p:spPr bwMode="auto">
          <a:xfrm>
            <a:off x="7853804" y="0"/>
            <a:ext cx="1320800" cy="1536700"/>
          </a:xfrm>
          <a:prstGeom prst="rect">
            <a:avLst/>
          </a:prstGeom>
          <a:noFill/>
          <a:ln w="9525">
            <a:noFill/>
            <a:miter lim="800000"/>
            <a:headEnd/>
            <a:tailEnd/>
          </a:ln>
        </p:spPr>
      </p:pic>
      <mc:AlternateContent xmlns:mc="http://schemas.openxmlformats.org/markup-compatibility/2006" xmlns:a14="http://schemas.microsoft.com/office/drawing/2010/main">
        <mc:Choice Requires="a14">
          <p:graphicFrame>
            <p:nvGraphicFramePr>
              <p:cNvPr id="2" name="Táblázat 1"/>
              <p:cNvGraphicFramePr>
                <a:graphicFrameLocks noGrp="1"/>
              </p:cNvGraphicFramePr>
              <p:nvPr>
                <p:extLst>
                  <p:ext uri="{D42A27DB-BD31-4B8C-83A1-F6EECF244321}">
                    <p14:modId xmlns:p14="http://schemas.microsoft.com/office/powerpoint/2010/main" val="426723395"/>
                  </p:ext>
                </p:extLst>
              </p:nvPr>
            </p:nvGraphicFramePr>
            <p:xfrm>
              <a:off x="0" y="1807254"/>
              <a:ext cx="9144000" cy="5050746"/>
            </p:xfrm>
            <a:graphic>
              <a:graphicData uri="http://schemas.openxmlformats.org/drawingml/2006/table">
                <a:tbl>
                  <a:tblPr firstRow="1" firstCol="1" bandRow="1">
                    <a:tableStyleId>{5C22544A-7EE6-4342-B048-85BDC9FD1C3A}</a:tableStyleId>
                  </a:tblPr>
                  <a:tblGrid>
                    <a:gridCol w="9144000"/>
                  </a:tblGrid>
                  <a:tr h="5050746">
                    <a:tc>
                      <a:txBody>
                        <a:bodyPr/>
                        <a:lstStyle/>
                        <a:p>
                          <a:pPr algn="just">
                            <a:lnSpc>
                              <a:spcPct val="115000"/>
                            </a:lnSpc>
                            <a:spcAft>
                              <a:spcPts val="0"/>
                            </a:spcAft>
                          </a:pPr>
                          <a:r>
                            <a:rPr lang="hu-HU" sz="2000" u="sng" dirty="0" err="1" smtClean="0">
                              <a:effectLst/>
                            </a:rPr>
                            <a:t>Fragen</a:t>
                          </a:r>
                          <a:r>
                            <a:rPr lang="hu-HU" sz="2000" u="sng" dirty="0" smtClean="0">
                              <a:effectLst/>
                            </a:rPr>
                            <a:t>:</a:t>
                          </a:r>
                          <a:endParaRPr lang="hu-HU" sz="2000" dirty="0">
                            <a:effectLst/>
                          </a:endParaRPr>
                        </a:p>
                        <a:p>
                          <a:pPr algn="just">
                            <a:lnSpc>
                              <a:spcPct val="115000"/>
                            </a:lnSpc>
                            <a:spcAft>
                              <a:spcPts val="0"/>
                            </a:spcAft>
                          </a:pPr>
                          <a:r>
                            <a:rPr lang="de-DE" sz="2000" dirty="0" smtClean="0">
                              <a:effectLst/>
                            </a:rPr>
                            <a:t>1</a:t>
                          </a:r>
                          <a:r>
                            <a:rPr lang="de-DE" sz="2000" dirty="0">
                              <a:effectLst/>
                            </a:rPr>
                            <a:t>. Ein Erwachsener trinkt eine Tasse Espresso um 10 Uhr morgens. Wie viel mg Koffein ist noch um 15.00 Uhr im Blut? </a:t>
                          </a:r>
                          <a:endParaRPr lang="hu-HU" sz="2000" dirty="0">
                            <a:effectLst/>
                          </a:endParaRPr>
                        </a:p>
                        <a:p>
                          <a:pPr algn="just">
                            <a:lnSpc>
                              <a:spcPct val="115000"/>
                            </a:lnSpc>
                            <a:spcAft>
                              <a:spcPts val="0"/>
                            </a:spcAft>
                          </a:pPr>
                          <a:r>
                            <a:rPr lang="de-DE" sz="2000" dirty="0">
                              <a:effectLst/>
                            </a:rPr>
                            <a:t>2. Wie viel mg Koffein ist noch um 20.00 Uhr im Blut?</a:t>
                          </a:r>
                          <a:endParaRPr lang="hu-HU" sz="2000" dirty="0">
                            <a:effectLst/>
                          </a:endParaRPr>
                        </a:p>
                        <a:p>
                          <a:pPr algn="just">
                            <a:lnSpc>
                              <a:spcPct val="115000"/>
                            </a:lnSpc>
                            <a:spcAft>
                              <a:spcPts val="0"/>
                            </a:spcAft>
                          </a:pPr>
                          <a:r>
                            <a:rPr lang="de-DE" sz="2000" dirty="0">
                              <a:effectLst/>
                            </a:rPr>
                            <a:t>3. Wie groß ist der Wachstumsfaktor in einer Stunde? </a:t>
                          </a:r>
                          <a:endParaRPr lang="hu-HU" sz="2000" dirty="0">
                            <a:effectLst/>
                          </a:endParaRPr>
                        </a:p>
                        <a:p>
                          <a:pPr algn="just">
                            <a:lnSpc>
                              <a:spcPct val="115000"/>
                            </a:lnSpc>
                            <a:spcAft>
                              <a:spcPts val="0"/>
                            </a:spcAft>
                          </a:pPr>
                          <a:r>
                            <a:rPr lang="de-DE" sz="2000" dirty="0">
                              <a:effectLst/>
                            </a:rPr>
                            <a:t>4. </a:t>
                          </a:r>
                          <a:r>
                            <a:rPr lang="de-DE" sz="2000" dirty="0">
                              <a:solidFill>
                                <a:srgbClr val="FF0000"/>
                              </a:solidFill>
                              <a:effectLst/>
                            </a:rPr>
                            <a:t>Wie viel mg Koffein ist noch um 22.00 Uhr im Blut?</a:t>
                          </a:r>
                          <a:r>
                            <a:rPr lang="de-DE" sz="2000" dirty="0">
                              <a:effectLst/>
                            </a:rPr>
                            <a:t> </a:t>
                          </a:r>
                          <a:endParaRPr lang="hu-HU" sz="2000" dirty="0">
                            <a:effectLst/>
                          </a:endParaRPr>
                        </a:p>
                        <a:p>
                          <a:pPr algn="just">
                            <a:lnSpc>
                              <a:spcPct val="115000"/>
                            </a:lnSpc>
                            <a:spcAft>
                              <a:spcPts val="0"/>
                            </a:spcAft>
                          </a:pPr>
                          <a:r>
                            <a:rPr lang="de-DE" sz="2000" dirty="0">
                              <a:effectLst/>
                            </a:rPr>
                            <a:t>5. </a:t>
                          </a:r>
                          <a:r>
                            <a:rPr lang="de-DE" sz="2000" dirty="0">
                              <a:solidFill>
                                <a:srgbClr val="FF0000"/>
                              </a:solidFill>
                              <a:effectLst/>
                            </a:rPr>
                            <a:t>Nach dem Morgenkaffee trinke er noch um 13.00 Uhr einen anderen. Wie viel Koffein ist noch in seinem Blut um 22.00 Uhr? </a:t>
                          </a:r>
                          <a:endParaRPr lang="hu-HU" sz="2000" dirty="0">
                            <a:solidFill>
                              <a:srgbClr val="FF0000"/>
                            </a:solidFill>
                            <a:effectLst/>
                          </a:endParaRPr>
                        </a:p>
                        <a:p>
                          <a:pPr algn="just">
                            <a:lnSpc>
                              <a:spcPct val="115000"/>
                            </a:lnSpc>
                            <a:spcAft>
                              <a:spcPts val="0"/>
                            </a:spcAft>
                          </a:pPr>
                          <a:r>
                            <a:rPr lang="de-DE" sz="2000" dirty="0">
                              <a:effectLst/>
                            </a:rPr>
                            <a:t>6. </a:t>
                          </a:r>
                          <a:r>
                            <a:rPr lang="de-DE" sz="2000" dirty="0">
                              <a:solidFill>
                                <a:srgbClr val="FF0000"/>
                              </a:solidFill>
                              <a:effectLst/>
                            </a:rPr>
                            <a:t>Stelle den Abbauvorgang graphisch dar!</a:t>
                          </a:r>
                          <a:endParaRPr lang="hu-HU" sz="2000" dirty="0">
                            <a:solidFill>
                              <a:srgbClr val="FF0000"/>
                            </a:solidFill>
                            <a:effectLst/>
                          </a:endParaRPr>
                        </a:p>
                        <a:p>
                          <a:pPr algn="just">
                            <a:lnSpc>
                              <a:spcPct val="115000"/>
                            </a:lnSpc>
                            <a:spcAft>
                              <a:spcPts val="0"/>
                            </a:spcAft>
                          </a:pPr>
                          <a:r>
                            <a:rPr lang="de-DE" sz="2000" dirty="0">
                              <a:effectLst/>
                            </a:rPr>
                            <a:t>7. </a:t>
                          </a:r>
                          <a:r>
                            <a:rPr lang="de-DE" sz="2000" dirty="0">
                              <a:solidFill>
                                <a:srgbClr val="FF0000"/>
                              </a:solidFill>
                              <a:effectLst/>
                            </a:rPr>
                            <a:t>Kann die Funktion die x-Achse erreichen? Also kann der Koffeingehalt im Blut prinzipiell auf 0 mg sinken?</a:t>
                          </a:r>
                          <a:endParaRPr lang="hu-HU" sz="2000" dirty="0">
                            <a:solidFill>
                              <a:srgbClr val="FF0000"/>
                            </a:solidFill>
                            <a:effectLst/>
                          </a:endParaRPr>
                        </a:p>
                        <a:p>
                          <a:pPr algn="just">
                            <a:lnSpc>
                              <a:spcPct val="115000"/>
                            </a:lnSpc>
                            <a:spcAft>
                              <a:spcPts val="0"/>
                            </a:spcAft>
                          </a:pPr>
                          <a:r>
                            <a:rPr lang="de-DE" sz="2000" dirty="0">
                              <a:effectLst/>
                            </a:rPr>
                            <a:t>8. </a:t>
                          </a:r>
                          <a:r>
                            <a:rPr lang="de-DE" sz="2000" dirty="0">
                              <a:solidFill>
                                <a:srgbClr val="FF0000"/>
                              </a:solidFill>
                              <a:effectLst/>
                            </a:rPr>
                            <a:t>Was wäre der Fall bei einem linearen Vorgang?</a:t>
                          </a:r>
                          <a:endParaRPr lang="hu-HU" sz="2000" dirty="0">
                            <a:solidFill>
                              <a:srgbClr val="FF0000"/>
                            </a:solidFill>
                            <a:effectLst/>
                          </a:endParaRPr>
                        </a:p>
                        <a:p>
                          <a:pPr algn="just">
                            <a:lnSpc>
                              <a:spcPct val="115000"/>
                            </a:lnSpc>
                            <a:spcAft>
                              <a:spcPts val="0"/>
                            </a:spcAft>
                          </a:pPr>
                          <a:r>
                            <a:rPr lang="de-DE" sz="2000" dirty="0">
                              <a:effectLst/>
                            </a:rPr>
                            <a:t>9. </a:t>
                          </a:r>
                          <a:r>
                            <a:rPr lang="de-DE" sz="2000" dirty="0" smtClean="0">
                              <a:solidFill>
                                <a:srgbClr val="FF0000"/>
                              </a:solidFill>
                              <a:effectLst/>
                            </a:rPr>
                            <a:t>Kann man diesen Vorgang für rationale Stunden deuten (z.B. nach 1,5 Stunden), oder sogar für irrationale Zeitabstände (z.B.: nach </a:t>
                          </a:r>
                          <a14:m>
                            <m:oMath xmlns:m="http://schemas.openxmlformats.org/officeDocument/2006/math">
                              <m:rad>
                                <m:radPr>
                                  <m:degHide m:val="on"/>
                                  <m:ctrlPr>
                                    <a:rPr lang="hu-HU" sz="2000" i="1">
                                      <a:solidFill>
                                        <a:srgbClr val="FF0000"/>
                                      </a:solidFill>
                                      <a:effectLst/>
                                      <a:latin typeface="Cambria Math"/>
                                    </a:rPr>
                                  </m:ctrlPr>
                                </m:radPr>
                                <m:deg/>
                                <m:e>
                                  <m:r>
                                    <a:rPr lang="de-DE" sz="2000">
                                      <a:solidFill>
                                        <a:srgbClr val="FF0000"/>
                                      </a:solidFill>
                                      <a:effectLst/>
                                      <a:latin typeface="Cambria Math"/>
                                    </a:rPr>
                                    <m:t>2</m:t>
                                  </m:r>
                                </m:e>
                              </m:rad>
                              <m:r>
                                <a:rPr lang="de-DE" sz="2000">
                                  <a:solidFill>
                                    <a:srgbClr val="FF0000"/>
                                  </a:solidFill>
                                  <a:effectLst/>
                                  <a:latin typeface="Cambria Math"/>
                                </a:rPr>
                                <m:t>≈1,4142)</m:t>
                              </m:r>
                            </m:oMath>
                          </a14:m>
                          <a:r>
                            <a:rPr lang="de-DE" sz="2000" dirty="0">
                              <a:solidFill>
                                <a:srgbClr val="FF0000"/>
                              </a:solidFill>
                              <a:effectLst/>
                            </a:rPr>
                            <a:t>?</a:t>
                          </a:r>
                          <a:endParaRPr lang="hu-HU" sz="2000" dirty="0">
                            <a:solidFill>
                              <a:srgbClr val="FF0000"/>
                            </a:solidFill>
                            <a:effectLst/>
                            <a:latin typeface="Calibri"/>
                            <a:ea typeface="Times New Roman"/>
                            <a:cs typeface="Times New Roman"/>
                          </a:endParaRPr>
                        </a:p>
                      </a:txBody>
                      <a:tcPr marL="68580" marR="68580" marT="0" marB="0"/>
                    </a:tc>
                  </a:tr>
                </a:tbl>
              </a:graphicData>
            </a:graphic>
          </p:graphicFrame>
        </mc:Choice>
        <mc:Fallback xmlns="">
          <p:graphicFrame>
            <p:nvGraphicFramePr>
              <p:cNvPr id="2" name="Táblázat 1"/>
              <p:cNvGraphicFramePr>
                <a:graphicFrameLocks noGrp="1"/>
              </p:cNvGraphicFramePr>
              <p:nvPr>
                <p:extLst>
                  <p:ext uri="{D42A27DB-BD31-4B8C-83A1-F6EECF244321}">
                    <p14:modId xmlns:p14="http://schemas.microsoft.com/office/powerpoint/2010/main" val="426723395"/>
                  </p:ext>
                </p:extLst>
              </p:nvPr>
            </p:nvGraphicFramePr>
            <p:xfrm>
              <a:off x="0" y="1807254"/>
              <a:ext cx="9144000" cy="5050746"/>
            </p:xfrm>
            <a:graphic>
              <a:graphicData uri="http://schemas.openxmlformats.org/drawingml/2006/table">
                <a:tbl>
                  <a:tblPr firstRow="1" firstCol="1" bandRow="1">
                    <a:tableStyleId>{5C22544A-7EE6-4342-B048-85BDC9FD1C3A}</a:tableStyleId>
                  </a:tblPr>
                  <a:tblGrid>
                    <a:gridCol w="9144000"/>
                  </a:tblGrid>
                  <a:tr h="5050746">
                    <a:tc>
                      <a:txBody>
                        <a:bodyPr/>
                        <a:lstStyle/>
                        <a:p>
                          <a:endParaRPr lang="hu-HU"/>
                        </a:p>
                      </a:txBody>
                      <a:tcPr marL="68580" marR="68580" marT="0" marB="0">
                        <a:blipFill rotWithShape="1">
                          <a:blip r:embed="rId3"/>
                          <a:stretch>
                            <a:fillRect t="-965" b="-362"/>
                          </a:stretch>
                        </a:blipFill>
                      </a:tcPr>
                    </a:tc>
                  </a:tr>
                </a:tbl>
              </a:graphicData>
            </a:graphic>
          </p:graphicFrame>
        </mc:Fallback>
      </mc:AlternateContent>
      <p:sp>
        <p:nvSpPr>
          <p:cNvPr id="5" name="Szövegdoboz 4"/>
          <p:cNvSpPr txBox="1"/>
          <p:nvPr/>
        </p:nvSpPr>
        <p:spPr>
          <a:xfrm>
            <a:off x="395535" y="153081"/>
            <a:ext cx="6393225" cy="1446550"/>
          </a:xfrm>
          <a:prstGeom prst="rect">
            <a:avLst/>
          </a:prstGeom>
          <a:noFill/>
        </p:spPr>
        <p:txBody>
          <a:bodyPr wrap="none" rtlCol="0">
            <a:spAutoFit/>
          </a:bodyPr>
          <a:lstStyle/>
          <a:p>
            <a:r>
              <a:rPr lang="hu-H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Exponenciális feladatok 3, </a:t>
            </a:r>
          </a:p>
          <a:p>
            <a:r>
              <a:rPr lang="hu-H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racionális és </a:t>
            </a:r>
            <a:r>
              <a:rPr lang="hu-HU"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irrac</a:t>
            </a:r>
            <a:r>
              <a:rPr lang="hu-H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kitevők</a:t>
            </a:r>
            <a:endParaRPr lang="en-GB"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54828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p:nvPr/>
        </p:nvPicPr>
        <p:blipFill>
          <a:blip r:embed="rId2" cstate="print"/>
          <a:srcRect/>
          <a:stretch>
            <a:fillRect/>
          </a:stretch>
        </p:blipFill>
        <p:spPr bwMode="auto">
          <a:xfrm>
            <a:off x="7853804" y="0"/>
            <a:ext cx="1320800" cy="1536700"/>
          </a:xfrm>
          <a:prstGeom prst="rect">
            <a:avLst/>
          </a:prstGeom>
          <a:noFill/>
          <a:ln w="9525">
            <a:noFill/>
            <a:miter lim="800000"/>
            <a:headEnd/>
            <a:tailEnd/>
          </a:ln>
        </p:spPr>
      </p:pic>
      <p:pic>
        <p:nvPicPr>
          <p:cNvPr id="9218"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 y="2852936"/>
            <a:ext cx="9174604" cy="2874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zövegdoboz 4"/>
          <p:cNvSpPr txBox="1"/>
          <p:nvPr/>
        </p:nvSpPr>
        <p:spPr>
          <a:xfrm>
            <a:off x="395535" y="153081"/>
            <a:ext cx="6393225" cy="1446550"/>
          </a:xfrm>
          <a:prstGeom prst="rect">
            <a:avLst/>
          </a:prstGeom>
          <a:noFill/>
        </p:spPr>
        <p:txBody>
          <a:bodyPr wrap="none" rtlCol="0">
            <a:spAutoFit/>
          </a:bodyPr>
          <a:lstStyle/>
          <a:p>
            <a:r>
              <a:rPr lang="hu-H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Exponenciális feladatok 3, </a:t>
            </a:r>
          </a:p>
          <a:p>
            <a:r>
              <a:rPr lang="hu-H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racionális és </a:t>
            </a:r>
            <a:r>
              <a:rPr lang="hu-HU"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irrac</a:t>
            </a:r>
            <a:r>
              <a:rPr lang="hu-H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kitevők</a:t>
            </a:r>
            <a:endParaRPr lang="en-GB"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00982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0.70"/>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95536" y="16417"/>
            <a:ext cx="4002314" cy="769441"/>
          </a:xfrm>
          <a:prstGeom prst="rect">
            <a:avLst/>
          </a:prstGeom>
          <a:noFill/>
        </p:spPr>
        <p:txBody>
          <a:bodyPr wrap="none" rtlCol="0">
            <a:spAutoFit/>
          </a:bodyPr>
          <a:lstStyle/>
          <a:p>
            <a:r>
              <a:rPr lang="hu-H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Következtetések</a:t>
            </a:r>
            <a:endParaRPr lang="en-GB"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Szövegdoboz 2"/>
          <p:cNvSpPr txBox="1"/>
          <p:nvPr/>
        </p:nvSpPr>
        <p:spPr>
          <a:xfrm>
            <a:off x="-1036" y="765101"/>
            <a:ext cx="9267367" cy="6294031"/>
          </a:xfrm>
          <a:prstGeom prst="rect">
            <a:avLst/>
          </a:prstGeom>
          <a:noFill/>
        </p:spPr>
        <p:txBody>
          <a:bodyPr wrap="square" rtlCol="0">
            <a:spAutoFit/>
          </a:bodyPr>
          <a:lstStyle/>
          <a:p>
            <a:pPr marL="273050" indent="-273050">
              <a:buFont typeface="Arial" pitchFamily="34" charset="0"/>
              <a:buChar char="•"/>
            </a:pPr>
            <a:r>
              <a:rPr lang="hu-HU" sz="3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 magyar tankönyvkínálat részben </a:t>
            </a:r>
          </a:p>
          <a:p>
            <a:r>
              <a:rPr lang="hu-HU" sz="31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hu-HU" sz="3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alkalmazkodott a változásokhoz</a:t>
            </a:r>
            <a:endParaRPr lang="en-GB" sz="3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273050" indent="-273050">
              <a:buFont typeface="Arial" pitchFamily="34" charset="0"/>
              <a:buChar char="•"/>
            </a:pPr>
            <a:r>
              <a:rPr lang="hu-HU" sz="3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 diákok pozitívan vették a szöveges feladatokon keresztül bevezetett elméletet (realisztikus matematika)</a:t>
            </a:r>
            <a:endParaRPr lang="en-GB" sz="3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273050" indent="-273050">
              <a:buFont typeface="Arial" pitchFamily="34" charset="0"/>
              <a:buChar char="•"/>
            </a:pPr>
            <a:r>
              <a:rPr lang="hu-HU" sz="3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 felmérések szerint hamar megtalálták az összhangot az elmélet és gyakorlat között, és többnyire jól tudták ezt használni</a:t>
            </a:r>
            <a:endParaRPr lang="en-GB" sz="3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273050" indent="-273050">
              <a:buFont typeface="Arial" pitchFamily="34" charset="0"/>
              <a:buChar char="•"/>
            </a:pPr>
            <a:r>
              <a:rPr lang="hu-HU" sz="3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 későbbi szöveges feladatokat „természetesnek” vették, nem féltek tőlük</a:t>
            </a:r>
          </a:p>
          <a:p>
            <a:pPr marL="273050" indent="-273050">
              <a:buFont typeface="Arial" pitchFamily="34" charset="0"/>
              <a:buChar char="•"/>
            </a:pPr>
            <a:r>
              <a:rPr lang="hu-HU" sz="3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Mivel a logaritmust is ugyanazzal a példával vezettem be, könnyebben értették meg és használták.</a:t>
            </a:r>
          </a:p>
          <a:p>
            <a:pPr marL="571500" indent="-571500">
              <a:buFont typeface="Arial" pitchFamily="34" charset="0"/>
              <a:buChar char="•"/>
            </a:pPr>
            <a:endParaRPr lang="en-GB" sz="3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1613" y="17508"/>
            <a:ext cx="1322387"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9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1101458" y="2636912"/>
            <a:ext cx="7381348" cy="1492716"/>
          </a:xfrm>
          <a:prstGeom prst="rect">
            <a:avLst/>
          </a:prstGeom>
          <a:noFill/>
        </p:spPr>
        <p:txBody>
          <a:bodyPr wrap="square" rtlCol="0">
            <a:spAutoFit/>
          </a:bodyPr>
          <a:lstStyle/>
          <a:p>
            <a:pPr algn="ctr"/>
            <a:r>
              <a:rPr lang="hu-HU"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Köszönöm a figyelmet</a:t>
            </a:r>
            <a:endParaRPr lang="en-GB"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71500" indent="-571500">
              <a:buFont typeface="Arial" pitchFamily="34" charset="0"/>
              <a:buChar char="•"/>
            </a:pPr>
            <a:endParaRPr lang="en-GB" sz="3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1613" y="17508"/>
            <a:ext cx="1322387"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574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395536" y="548680"/>
            <a:ext cx="5707909" cy="769441"/>
          </a:xfrm>
          <a:prstGeom prst="rect">
            <a:avLst/>
          </a:prstGeom>
          <a:noFill/>
        </p:spPr>
        <p:txBody>
          <a:bodyPr wrap="none" rtlCol="0">
            <a:spAutoFit/>
          </a:bodyPr>
          <a:lstStyle/>
          <a:p>
            <a:r>
              <a:rPr lang="hu-H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Elméleti megfontolások</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Szövegdoboz 6"/>
          <p:cNvSpPr txBox="1"/>
          <p:nvPr/>
        </p:nvSpPr>
        <p:spPr>
          <a:xfrm>
            <a:off x="424243" y="1772816"/>
            <a:ext cx="8748464" cy="3970318"/>
          </a:xfrm>
          <a:prstGeom prst="rect">
            <a:avLst/>
          </a:prstGeom>
          <a:noFill/>
        </p:spPr>
        <p:txBody>
          <a:bodyPr wrap="square" rtlCol="0">
            <a:spAutoFit/>
          </a:bodyPr>
          <a:lstStyle/>
          <a:p>
            <a:pPr marL="571500" indent="-571500">
              <a:buFont typeface="Arial" pitchFamily="34" charset="0"/>
              <a:buChar char="•"/>
            </a:pPr>
            <a:r>
              <a:rPr lang="hu-HU"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 matematikaoktatás céljának változása</a:t>
            </a:r>
            <a:endParaRPr lang="en-GB"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71500" indent="-571500">
              <a:buFont typeface="Arial" pitchFamily="34" charset="0"/>
              <a:buChar char="•"/>
            </a:pPr>
            <a:r>
              <a:rPr lang="hu-HU"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Új típusú érettségi vizsga</a:t>
            </a:r>
          </a:p>
          <a:p>
            <a:pPr marL="571500" indent="-571500">
              <a:buFont typeface="Arial" pitchFamily="34" charset="0"/>
              <a:buChar char="•"/>
            </a:pPr>
            <a:r>
              <a:rPr lang="hu-HU"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Nemzetközi tesztek</a:t>
            </a:r>
            <a:r>
              <a:rPr lang="en-GB"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hu-HU" sz="36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pl</a:t>
            </a:r>
            <a:r>
              <a:rPr lang="en-GB"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PISA </a:t>
            </a:r>
            <a:r>
              <a:rPr lang="hu-HU"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felmérés</a:t>
            </a:r>
            <a:r>
              <a:rPr lang="en-GB"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p>
          <a:p>
            <a:pPr marL="571500" indent="-571500">
              <a:buFont typeface="Arial" pitchFamily="34" charset="0"/>
              <a:buChar char="•"/>
            </a:pPr>
            <a:r>
              <a:rPr lang="hu-HU"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 munka világa által támasztott új elvárások</a:t>
            </a:r>
            <a:endParaRPr lang="en-GB"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71500" indent="-571500">
              <a:buFont typeface="Arial" pitchFamily="34" charset="0"/>
              <a:buChar char="•"/>
            </a:pPr>
            <a:r>
              <a:rPr lang="hu-HU"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 matematika didaktika irányvonalai</a:t>
            </a:r>
            <a:r>
              <a:rPr lang="en-GB"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hu-HU"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pl.</a:t>
            </a:r>
            <a:r>
              <a:rPr lang="en-GB"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GB" sz="36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Freudenthal</a:t>
            </a:r>
            <a:r>
              <a:rPr lang="en-GB"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Institute)</a:t>
            </a:r>
          </a:p>
        </p:txBody>
      </p:sp>
      <p:pic>
        <p:nvPicPr>
          <p:cNvPr id="8" name="Kép 7"/>
          <p:cNvPicPr/>
          <p:nvPr/>
        </p:nvPicPr>
        <p:blipFill>
          <a:blip r:embed="rId3" cstate="print"/>
          <a:srcRect/>
          <a:stretch>
            <a:fillRect/>
          </a:stretch>
        </p:blipFill>
        <p:spPr bwMode="auto">
          <a:xfrm>
            <a:off x="7853804" y="0"/>
            <a:ext cx="1320800" cy="1536700"/>
          </a:xfrm>
          <a:prstGeom prst="rect">
            <a:avLst/>
          </a:prstGeom>
          <a:noFill/>
          <a:ln w="9525">
            <a:noFill/>
            <a:miter lim="800000"/>
            <a:headEnd/>
            <a:tailEnd/>
          </a:ln>
        </p:spPr>
      </p:pic>
    </p:spTree>
    <p:extLst>
      <p:ext uri="{BB962C8B-B14F-4D97-AF65-F5344CB8AC3E}">
        <p14:creationId xmlns:p14="http://schemas.microsoft.com/office/powerpoint/2010/main" val="420717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3059832" y="-31531"/>
            <a:ext cx="2942344" cy="769441"/>
          </a:xfrm>
          <a:prstGeom prst="rect">
            <a:avLst/>
          </a:prstGeom>
          <a:noFill/>
        </p:spPr>
        <p:txBody>
          <a:bodyPr wrap="none" rtlCol="0">
            <a:spAutoFit/>
          </a:bodyPr>
          <a:lstStyle/>
          <a:p>
            <a:r>
              <a:rPr lang="hu-H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Tankönyvek</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2" name="Táblázat 1"/>
          <p:cNvGraphicFramePr>
            <a:graphicFrameLocks noGrp="1"/>
          </p:cNvGraphicFramePr>
          <p:nvPr>
            <p:extLst>
              <p:ext uri="{D42A27DB-BD31-4B8C-83A1-F6EECF244321}">
                <p14:modId xmlns:p14="http://schemas.microsoft.com/office/powerpoint/2010/main" val="3673586052"/>
              </p:ext>
            </p:extLst>
          </p:nvPr>
        </p:nvGraphicFramePr>
        <p:xfrm>
          <a:off x="0" y="620688"/>
          <a:ext cx="9144001" cy="6232784"/>
        </p:xfrm>
        <a:graphic>
          <a:graphicData uri="http://schemas.openxmlformats.org/drawingml/2006/table">
            <a:tbl>
              <a:tblPr firstRow="1" firstCol="1" bandRow="1">
                <a:tableStyleId>{5C22544A-7EE6-4342-B048-85BDC9FD1C3A}</a:tableStyleId>
              </a:tblPr>
              <a:tblGrid>
                <a:gridCol w="884904"/>
                <a:gridCol w="1401096"/>
                <a:gridCol w="811161"/>
                <a:gridCol w="1474838"/>
                <a:gridCol w="735891"/>
                <a:gridCol w="959028"/>
                <a:gridCol w="738564"/>
                <a:gridCol w="811161"/>
                <a:gridCol w="1327358"/>
              </a:tblGrid>
              <a:tr h="197640">
                <a:tc rowSpan="2">
                  <a:txBody>
                    <a:bodyPr/>
                    <a:lstStyle/>
                    <a:p>
                      <a:pPr>
                        <a:lnSpc>
                          <a:spcPct val="120000"/>
                        </a:lnSpc>
                        <a:spcAft>
                          <a:spcPts val="0"/>
                        </a:spcAft>
                      </a:pPr>
                      <a:r>
                        <a:rPr lang="de-DE" sz="1200" dirty="0">
                          <a:effectLst/>
                        </a:rPr>
                        <a:t> </a:t>
                      </a:r>
                      <a:endParaRPr lang="hu-HU" sz="1200" dirty="0">
                        <a:effectLst/>
                        <a:latin typeface="Calibri"/>
                        <a:ea typeface="Calibri"/>
                        <a:cs typeface="Times New Roman"/>
                      </a:endParaRPr>
                    </a:p>
                  </a:txBody>
                  <a:tcPr marL="35359" marR="35359" marT="0" marB="0" anchor="ctr"/>
                </a:tc>
                <a:tc gridSpan="7">
                  <a:txBody>
                    <a:bodyPr/>
                    <a:lstStyle/>
                    <a:p>
                      <a:pPr algn="ctr">
                        <a:lnSpc>
                          <a:spcPct val="120000"/>
                        </a:lnSpc>
                        <a:spcAft>
                          <a:spcPts val="0"/>
                        </a:spcAft>
                      </a:pPr>
                      <a:r>
                        <a:rPr lang="hu-HU" sz="1200" dirty="0" smtClean="0">
                          <a:effectLst/>
                        </a:rPr>
                        <a:t>Exponenciális függvény</a:t>
                      </a:r>
                      <a:endParaRPr lang="hu-HU" sz="1200" dirty="0">
                        <a:effectLst/>
                        <a:latin typeface="Calibri"/>
                        <a:ea typeface="Calibri"/>
                        <a:cs typeface="Times New Roman"/>
                      </a:endParaRPr>
                    </a:p>
                  </a:txBody>
                  <a:tcPr marL="35359" marR="35359" marT="0" marB="0"/>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a:txBody>
                    <a:bodyPr/>
                    <a:lstStyle/>
                    <a:p>
                      <a:pPr algn="ctr">
                        <a:lnSpc>
                          <a:spcPct val="120000"/>
                        </a:lnSpc>
                        <a:spcAft>
                          <a:spcPts val="0"/>
                        </a:spcAft>
                      </a:pPr>
                      <a:r>
                        <a:rPr lang="de-DE" sz="1200">
                          <a:effectLst/>
                        </a:rPr>
                        <a:t>Log.</a:t>
                      </a:r>
                      <a:endParaRPr lang="hu-HU" sz="1200">
                        <a:effectLst/>
                        <a:latin typeface="Calibri"/>
                        <a:ea typeface="Calibri"/>
                        <a:cs typeface="Times New Roman"/>
                      </a:endParaRPr>
                    </a:p>
                  </a:txBody>
                  <a:tcPr marL="35359" marR="35359" marT="0" marB="0"/>
                </a:tc>
              </a:tr>
              <a:tr h="832834">
                <a:tc vMerge="1">
                  <a:txBody>
                    <a:bodyPr/>
                    <a:lstStyle/>
                    <a:p>
                      <a:endParaRPr lang="hu-HU"/>
                    </a:p>
                  </a:txBody>
                  <a:tcPr/>
                </a:tc>
                <a:tc>
                  <a:txBody>
                    <a:bodyPr/>
                    <a:lstStyle/>
                    <a:p>
                      <a:pPr algn="ctr">
                        <a:lnSpc>
                          <a:spcPct val="120000"/>
                        </a:lnSpc>
                        <a:spcAft>
                          <a:spcPts val="0"/>
                        </a:spcAft>
                      </a:pPr>
                      <a:r>
                        <a:rPr lang="hu-HU" sz="1200" b="1" dirty="0" smtClean="0">
                          <a:solidFill>
                            <a:srgbClr val="FF0000"/>
                          </a:solidFill>
                          <a:effectLst/>
                        </a:rPr>
                        <a:t>Hatványozás,</a:t>
                      </a:r>
                      <a:r>
                        <a:rPr lang="hu-HU" sz="1200" b="1" baseline="0" dirty="0" smtClean="0">
                          <a:solidFill>
                            <a:srgbClr val="FF0000"/>
                          </a:solidFill>
                          <a:effectLst/>
                        </a:rPr>
                        <a:t> n-edik gyök ismétlése</a:t>
                      </a:r>
                      <a:endParaRPr lang="hu-HU" sz="1200" b="1" dirty="0">
                        <a:solidFill>
                          <a:srgbClr val="FF0000"/>
                        </a:solidFill>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de-DE" sz="1200" b="1" dirty="0" err="1">
                          <a:solidFill>
                            <a:srgbClr val="FF0000"/>
                          </a:solidFill>
                          <a:effectLst/>
                        </a:rPr>
                        <a:t>Exp</a:t>
                      </a:r>
                      <a:r>
                        <a:rPr lang="de-DE" sz="1200" b="1" dirty="0" smtClean="0">
                          <a:solidFill>
                            <a:srgbClr val="FF0000"/>
                          </a:solidFill>
                          <a:effectLst/>
                        </a:rPr>
                        <a:t>.-</a:t>
                      </a:r>
                      <a:r>
                        <a:rPr lang="hu-HU" sz="1200" b="1" dirty="0" smtClean="0">
                          <a:solidFill>
                            <a:srgbClr val="FF0000"/>
                          </a:solidFill>
                          <a:effectLst/>
                        </a:rPr>
                        <a:t>bevezetése szöveges feladattal</a:t>
                      </a:r>
                      <a:endParaRPr lang="hu-HU" sz="1200" b="1" dirty="0">
                        <a:solidFill>
                          <a:srgbClr val="FF0000"/>
                        </a:solidFill>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de-DE" sz="1200" b="1" dirty="0" err="1" smtClean="0">
                          <a:solidFill>
                            <a:srgbClr val="FF0000"/>
                          </a:solidFill>
                          <a:effectLst/>
                        </a:rPr>
                        <a:t>Dekon­textulai</a:t>
                      </a:r>
                      <a:r>
                        <a:rPr lang="de-DE" sz="1200" b="1" dirty="0" smtClean="0">
                          <a:solidFill>
                            <a:srgbClr val="FF0000"/>
                          </a:solidFill>
                          <a:effectLst/>
                        </a:rPr>
                        <a:t>­</a:t>
                      </a:r>
                      <a:r>
                        <a:rPr lang="hu-HU" sz="1200" b="1" dirty="0" err="1" smtClean="0">
                          <a:solidFill>
                            <a:srgbClr val="FF0000"/>
                          </a:solidFill>
                          <a:effectLst/>
                        </a:rPr>
                        <a:t>zálás</a:t>
                      </a:r>
                      <a:endParaRPr lang="hu-HU" sz="1200" b="1" dirty="0">
                        <a:solidFill>
                          <a:srgbClr val="FF0000"/>
                        </a:solidFill>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b="1" dirty="0" smtClean="0">
                          <a:solidFill>
                            <a:srgbClr val="FF0000"/>
                          </a:solidFill>
                          <a:effectLst/>
                        </a:rPr>
                        <a:t>M</a:t>
                      </a:r>
                      <a:r>
                        <a:rPr lang="de-DE" sz="1200" b="1" dirty="0" err="1" smtClean="0">
                          <a:solidFill>
                            <a:srgbClr val="FF0000"/>
                          </a:solidFill>
                          <a:effectLst/>
                        </a:rPr>
                        <a:t>echa­ni</a:t>
                      </a:r>
                      <a:r>
                        <a:rPr lang="hu-HU" sz="1200" b="1" dirty="0" err="1" smtClean="0">
                          <a:solidFill>
                            <a:srgbClr val="FF0000"/>
                          </a:solidFill>
                          <a:effectLst/>
                        </a:rPr>
                        <a:t>kus</a:t>
                      </a:r>
                      <a:r>
                        <a:rPr lang="hu-HU" sz="1200" b="1" baseline="0" dirty="0" smtClean="0">
                          <a:solidFill>
                            <a:srgbClr val="FF0000"/>
                          </a:solidFill>
                          <a:effectLst/>
                        </a:rPr>
                        <a:t> </a:t>
                      </a:r>
                      <a:r>
                        <a:rPr lang="hu-HU" sz="1200" b="1" baseline="0" dirty="0" err="1" smtClean="0">
                          <a:solidFill>
                            <a:srgbClr val="FF0000"/>
                          </a:solidFill>
                          <a:effectLst/>
                        </a:rPr>
                        <a:t>begyakor-lás</a:t>
                      </a:r>
                      <a:endParaRPr lang="hu-HU" sz="1200" b="1" dirty="0">
                        <a:solidFill>
                          <a:srgbClr val="FF0000"/>
                        </a:solidFill>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b="1" dirty="0" smtClean="0">
                          <a:solidFill>
                            <a:srgbClr val="FF0000"/>
                          </a:solidFill>
                          <a:effectLst/>
                        </a:rPr>
                        <a:t>Általánosítás</a:t>
                      </a:r>
                      <a:endParaRPr lang="hu-HU" sz="1200" b="1" dirty="0">
                        <a:solidFill>
                          <a:srgbClr val="FF0000"/>
                        </a:solidFill>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b="1" dirty="0" err="1" smtClean="0">
                          <a:solidFill>
                            <a:srgbClr val="FF0000"/>
                          </a:solidFill>
                          <a:effectLst/>
                        </a:rPr>
                        <a:t>Retextualizálás</a:t>
                      </a:r>
                      <a:endParaRPr lang="hu-HU" sz="1200" b="1" dirty="0">
                        <a:solidFill>
                          <a:srgbClr val="FF0000"/>
                        </a:solidFill>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b="1" dirty="0" smtClean="0">
                          <a:solidFill>
                            <a:srgbClr val="FF0000"/>
                          </a:solidFill>
                          <a:effectLst/>
                        </a:rPr>
                        <a:t>Gyakorlati alkalmazás</a:t>
                      </a:r>
                      <a:endParaRPr lang="hu-HU" sz="1200" b="1" dirty="0">
                        <a:solidFill>
                          <a:srgbClr val="FF0000"/>
                        </a:solidFill>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b="1" dirty="0" smtClean="0">
                          <a:solidFill>
                            <a:srgbClr val="FF0000"/>
                          </a:solidFill>
                          <a:effectLst/>
                        </a:rPr>
                        <a:t>Log.</a:t>
                      </a:r>
                      <a:r>
                        <a:rPr lang="hu-HU" sz="1200" b="1" baseline="0" dirty="0" smtClean="0">
                          <a:solidFill>
                            <a:srgbClr val="FF0000"/>
                          </a:solidFill>
                          <a:effectLst/>
                        </a:rPr>
                        <a:t> Bevezetése az </a:t>
                      </a:r>
                      <a:r>
                        <a:rPr lang="hu-HU" sz="1200" b="1" baseline="0" dirty="0" err="1" smtClean="0">
                          <a:solidFill>
                            <a:srgbClr val="FF0000"/>
                          </a:solidFill>
                          <a:effectLst/>
                        </a:rPr>
                        <a:t>exp</a:t>
                      </a:r>
                      <a:r>
                        <a:rPr lang="hu-HU" sz="1200" b="1" baseline="0" dirty="0" smtClean="0">
                          <a:solidFill>
                            <a:srgbClr val="FF0000"/>
                          </a:solidFill>
                          <a:effectLst/>
                        </a:rPr>
                        <a:t>. Függvényhez hasonlóan, szöveges feladatok</a:t>
                      </a:r>
                      <a:endParaRPr lang="hu-HU" sz="1200" b="1" dirty="0">
                        <a:solidFill>
                          <a:srgbClr val="FF0000"/>
                        </a:solidFill>
                        <a:effectLst/>
                        <a:latin typeface="Calibri"/>
                        <a:ea typeface="Calibri"/>
                        <a:cs typeface="Times New Roman"/>
                      </a:endParaRPr>
                    </a:p>
                  </a:txBody>
                  <a:tcPr marL="35359" marR="35359" marT="0" marB="0" anchor="ctr"/>
                </a:tc>
              </a:tr>
              <a:tr h="721871">
                <a:tc>
                  <a:txBody>
                    <a:bodyPr/>
                    <a:lstStyle/>
                    <a:p>
                      <a:pPr marL="0" lvl="0" indent="0">
                        <a:lnSpc>
                          <a:spcPct val="120000"/>
                        </a:lnSpc>
                        <a:spcAft>
                          <a:spcPts val="0"/>
                        </a:spcAft>
                        <a:buFont typeface="+mj-lt"/>
                        <a:buNone/>
                        <a:tabLst>
                          <a:tab pos="90170" algn="l"/>
                        </a:tabLst>
                      </a:pPr>
                      <a:r>
                        <a:rPr lang="de-DE" sz="1200" dirty="0" err="1">
                          <a:effectLst/>
                        </a:rPr>
                        <a:t>Kosztolányi</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Igen, csak matematikailag</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Nem</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Nem, az egész fejezetben csak egy szöveges feladat</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Igen</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Igen, matematikai eszközökkel</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Nem </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smtClean="0">
                          <a:effectLst/>
                        </a:rPr>
                        <a:t>Nem </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Igen, a végén néhány gyakorlati alkalmazás</a:t>
                      </a:r>
                      <a:endParaRPr lang="hu-HU" sz="1200" dirty="0">
                        <a:effectLst/>
                        <a:latin typeface="Calibri"/>
                        <a:ea typeface="Calibri"/>
                        <a:cs typeface="Times New Roman"/>
                      </a:endParaRPr>
                    </a:p>
                  </a:txBody>
                  <a:tcPr marL="35359" marR="35359" marT="0" marB="0" anchor="ctr"/>
                </a:tc>
              </a:tr>
              <a:tr h="621103">
                <a:tc>
                  <a:txBody>
                    <a:bodyPr/>
                    <a:lstStyle/>
                    <a:p>
                      <a:pPr marL="0" lvl="0" indent="0">
                        <a:lnSpc>
                          <a:spcPct val="120000"/>
                        </a:lnSpc>
                        <a:spcAft>
                          <a:spcPts val="0"/>
                        </a:spcAft>
                        <a:buFont typeface="+mj-lt"/>
                        <a:buNone/>
                        <a:tabLst>
                          <a:tab pos="90170" algn="l"/>
                        </a:tabLst>
                      </a:pPr>
                      <a:r>
                        <a:rPr lang="de-DE" sz="1200" dirty="0" err="1">
                          <a:effectLst/>
                        </a:rPr>
                        <a:t>Ábrahám</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Igen, csak matematikailag</a:t>
                      </a:r>
                      <a:endParaRPr lang="hu-HU" sz="1200" dirty="0">
                        <a:effectLst/>
                        <a:latin typeface="+mn-lt"/>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Nem </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Nem, az egész fejezetben csak egy szöveges feladat</a:t>
                      </a:r>
                      <a:endParaRPr lang="hu-HU" sz="1200" dirty="0">
                        <a:effectLst/>
                        <a:latin typeface="+mn-lt"/>
                        <a:ea typeface="Calibri"/>
                        <a:cs typeface="Times New Roman"/>
                      </a:endParaRPr>
                    </a:p>
                  </a:txBody>
                  <a:tcPr marL="35359" marR="35359" marT="0" marB="0" anchor="ctr"/>
                </a:tc>
                <a:tc>
                  <a:txBody>
                    <a:bodyPr/>
                    <a:lstStyle/>
                    <a:p>
                      <a:pPr algn="ctr">
                        <a:lnSpc>
                          <a:spcPct val="120000"/>
                        </a:lnSpc>
                        <a:spcAft>
                          <a:spcPts val="0"/>
                        </a:spcAft>
                      </a:pPr>
                      <a:r>
                        <a:rPr lang="hu-HU" sz="1200" smtClean="0">
                          <a:effectLst/>
                        </a:rPr>
                        <a:t>Igen</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smtClean="0">
                          <a:effectLst/>
                        </a:rPr>
                        <a:t>Igen, matematikai eszközökkel</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smtClean="0">
                          <a:effectLst/>
                        </a:rPr>
                        <a:t>Nem </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smtClean="0">
                          <a:effectLst/>
                        </a:rPr>
                        <a:t>Nem </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Igen, de ez az egyetlen szöveges</a:t>
                      </a:r>
                      <a:endParaRPr lang="hu-HU" sz="1200" dirty="0">
                        <a:effectLst/>
                        <a:latin typeface="Calibri"/>
                        <a:ea typeface="Calibri"/>
                        <a:cs typeface="Times New Roman"/>
                      </a:endParaRPr>
                    </a:p>
                  </a:txBody>
                  <a:tcPr marL="35359" marR="35359" marT="0" marB="0" anchor="ctr"/>
                </a:tc>
              </a:tr>
              <a:tr h="621103">
                <a:tc>
                  <a:txBody>
                    <a:bodyPr/>
                    <a:lstStyle/>
                    <a:p>
                      <a:pPr marL="0" lvl="0" indent="0">
                        <a:lnSpc>
                          <a:spcPct val="120000"/>
                        </a:lnSpc>
                        <a:spcAft>
                          <a:spcPts val="0"/>
                        </a:spcAft>
                        <a:buFont typeface="+mj-lt"/>
                        <a:buNone/>
                        <a:tabLst>
                          <a:tab pos="90170" algn="l"/>
                        </a:tabLst>
                      </a:pPr>
                      <a:r>
                        <a:rPr lang="de-DE" sz="1200" dirty="0" err="1">
                          <a:effectLst/>
                        </a:rPr>
                        <a:t>Czapári</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Szinte semmi</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Nem</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latin typeface="Calibri"/>
                          <a:ea typeface="Calibri"/>
                          <a:cs typeface="Times New Roman"/>
                        </a:rPr>
                        <a:t>nem</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Igen, egy kicsi</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smtClean="0">
                          <a:effectLst/>
                        </a:rPr>
                        <a:t>Igen, matematikai eszközökkel</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smtClean="0">
                          <a:effectLst/>
                        </a:rPr>
                        <a:t>Nem </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Nem </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Nem</a:t>
                      </a:r>
                      <a:endParaRPr lang="hu-HU" sz="1200" dirty="0">
                        <a:effectLst/>
                        <a:latin typeface="Calibri"/>
                        <a:ea typeface="Calibri"/>
                        <a:cs typeface="Times New Roman"/>
                      </a:endParaRPr>
                    </a:p>
                  </a:txBody>
                  <a:tcPr marL="35359" marR="35359" marT="0" marB="0" anchor="ctr"/>
                </a:tc>
              </a:tr>
              <a:tr h="832834">
                <a:tc>
                  <a:txBody>
                    <a:bodyPr/>
                    <a:lstStyle/>
                    <a:p>
                      <a:pPr marL="0" lvl="0" indent="0">
                        <a:lnSpc>
                          <a:spcPct val="120000"/>
                        </a:lnSpc>
                        <a:spcAft>
                          <a:spcPts val="0"/>
                        </a:spcAft>
                        <a:buFont typeface="+mj-lt"/>
                        <a:buNone/>
                        <a:tabLst>
                          <a:tab pos="90170" algn="l"/>
                        </a:tabLst>
                      </a:pPr>
                      <a:r>
                        <a:rPr lang="de-DE" sz="1200" dirty="0" err="1">
                          <a:effectLst/>
                        </a:rPr>
                        <a:t>Hajdu</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kevés</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Igen, de ez az egy az egész fejezetben</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Részben az elméletet is ezzel a szövegessel vezeti be</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smtClean="0">
                          <a:effectLst/>
                        </a:rPr>
                        <a:t>Igen</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Igen, matematikai eszközökkel</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Nem </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Nem </a:t>
                      </a:r>
                      <a:endParaRPr lang="hu-HU" sz="1200" dirty="0">
                        <a:effectLst/>
                        <a:latin typeface="+mn-lt"/>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Más típusú szövegessel</a:t>
                      </a:r>
                      <a:endParaRPr lang="hu-HU" sz="1200" dirty="0">
                        <a:effectLst/>
                        <a:latin typeface="Calibri"/>
                        <a:ea typeface="Calibri"/>
                        <a:cs typeface="Times New Roman"/>
                      </a:endParaRPr>
                    </a:p>
                  </a:txBody>
                  <a:tcPr marL="35359" marR="35359" marT="0" marB="0" anchor="ctr"/>
                </a:tc>
              </a:tr>
              <a:tr h="621103">
                <a:tc>
                  <a:txBody>
                    <a:bodyPr/>
                    <a:lstStyle/>
                    <a:p>
                      <a:pPr marL="0" lvl="0" indent="0">
                        <a:lnSpc>
                          <a:spcPct val="120000"/>
                        </a:lnSpc>
                        <a:spcAft>
                          <a:spcPts val="0"/>
                        </a:spcAft>
                        <a:buFont typeface="+mj-lt"/>
                        <a:buNone/>
                        <a:tabLst>
                          <a:tab pos="90170" algn="l"/>
                        </a:tabLst>
                      </a:pPr>
                      <a:r>
                        <a:rPr lang="de-DE" sz="1200" dirty="0" err="1">
                          <a:effectLst/>
                        </a:rPr>
                        <a:t>Vancsó</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kevés</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Igen</a:t>
                      </a:r>
                      <a:r>
                        <a:rPr lang="hu-HU" sz="1200" baseline="0" dirty="0" smtClean="0">
                          <a:effectLst/>
                        </a:rPr>
                        <a:t> </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Igen, sok szöveges példa</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smtClean="0">
                          <a:effectLst/>
                        </a:rPr>
                        <a:t>Igen</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Igen, matematikai eszközökkel</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Igen</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latin typeface="+mn-lt"/>
                          <a:ea typeface="+mn-ea"/>
                          <a:cs typeface="+mn-cs"/>
                        </a:rPr>
                        <a:t>Igen</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Nem, de később sok szöveges</a:t>
                      </a:r>
                      <a:endParaRPr lang="hu-HU" sz="1200" dirty="0">
                        <a:effectLst/>
                        <a:latin typeface="Calibri"/>
                        <a:ea typeface="Calibri"/>
                        <a:cs typeface="Times New Roman"/>
                      </a:endParaRPr>
                    </a:p>
                  </a:txBody>
                  <a:tcPr marL="35359" marR="35359" marT="0" marB="0" anchor="ctr"/>
                </a:tc>
              </a:tr>
              <a:tr h="621103">
                <a:tc>
                  <a:txBody>
                    <a:bodyPr/>
                    <a:lstStyle/>
                    <a:p>
                      <a:pPr marL="0" lvl="0" indent="0">
                        <a:lnSpc>
                          <a:spcPct val="120000"/>
                        </a:lnSpc>
                        <a:spcAft>
                          <a:spcPts val="0"/>
                        </a:spcAft>
                        <a:buFont typeface="+mj-lt"/>
                        <a:buNone/>
                        <a:tabLst>
                          <a:tab pos="90170" algn="l"/>
                        </a:tabLst>
                      </a:pPr>
                      <a:r>
                        <a:rPr lang="de-DE" sz="1200" dirty="0" err="1">
                          <a:effectLst/>
                        </a:rPr>
                        <a:t>Sulinova</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Igen, szöveges feladatokkal is</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Nem </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Csak részben,</a:t>
                      </a:r>
                      <a:r>
                        <a:rPr lang="hu-HU" sz="1200" baseline="0" dirty="0" smtClean="0">
                          <a:effectLst/>
                        </a:rPr>
                        <a:t> inkább a logaritmus fejezetben</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smtClean="0">
                          <a:effectLst/>
                        </a:rPr>
                        <a:t>Igen</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Igen, matematikai eszközökkel</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smtClean="0"/>
                        <a:t>Nem </a:t>
                      </a:r>
                      <a:endParaRPr lang="hu-HU" sz="1200" dirty="0"/>
                    </a:p>
                  </a:txBody>
                  <a:tcPr marL="35359" marR="35359" marT="0" marB="0" anchor="ctr"/>
                </a:tc>
                <a:tc>
                  <a:txBody>
                    <a:bodyPr/>
                    <a:lstStyle/>
                    <a:p>
                      <a:pPr algn="ctr">
                        <a:lnSpc>
                          <a:spcPct val="120000"/>
                        </a:lnSpc>
                        <a:spcAft>
                          <a:spcPts val="0"/>
                        </a:spcAft>
                      </a:pPr>
                      <a:r>
                        <a:rPr lang="hu-HU" sz="1200" dirty="0" smtClean="0">
                          <a:effectLst/>
                        </a:rPr>
                        <a:t>Részben</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Nem</a:t>
                      </a:r>
                      <a:endParaRPr lang="hu-HU" sz="1200" dirty="0">
                        <a:effectLst/>
                        <a:latin typeface="Calibri"/>
                        <a:ea typeface="Calibri"/>
                        <a:cs typeface="Times New Roman"/>
                      </a:endParaRPr>
                    </a:p>
                  </a:txBody>
                  <a:tcPr marL="35359" marR="35359" marT="0" marB="0" anchor="ctr"/>
                </a:tc>
              </a:tr>
              <a:tr h="902337">
                <a:tc>
                  <a:txBody>
                    <a:bodyPr/>
                    <a:lstStyle/>
                    <a:p>
                      <a:pPr marL="0" lvl="0" indent="0">
                        <a:lnSpc>
                          <a:spcPct val="120000"/>
                        </a:lnSpc>
                        <a:spcAft>
                          <a:spcPts val="0"/>
                        </a:spcAft>
                        <a:buFont typeface="+mj-lt"/>
                        <a:buNone/>
                        <a:tabLst>
                          <a:tab pos="90170" algn="l"/>
                        </a:tabLst>
                      </a:pPr>
                      <a:r>
                        <a:rPr lang="de-DE" sz="1200" dirty="0" err="1" smtClean="0">
                          <a:effectLst/>
                        </a:rPr>
                        <a:t>Lambacher</a:t>
                      </a:r>
                      <a:endParaRPr lang="hu-HU" sz="1200" dirty="0" smtClean="0">
                        <a:effectLst/>
                      </a:endParaRPr>
                    </a:p>
                    <a:p>
                      <a:pPr marL="0" lvl="0" indent="0">
                        <a:lnSpc>
                          <a:spcPct val="120000"/>
                        </a:lnSpc>
                        <a:spcAft>
                          <a:spcPts val="0"/>
                        </a:spcAft>
                        <a:buFont typeface="+mj-lt"/>
                        <a:buNone/>
                        <a:tabLst>
                          <a:tab pos="90170" algn="l"/>
                        </a:tabLst>
                      </a:pPr>
                      <a:r>
                        <a:rPr lang="hu-HU" sz="1200" dirty="0" smtClean="0">
                          <a:effectLst/>
                          <a:latin typeface="Calibri"/>
                          <a:ea typeface="Calibri"/>
                          <a:cs typeface="Times New Roman"/>
                        </a:rPr>
                        <a:t>(9. osztály)</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Új anyagként szerepel, sok drill-</a:t>
                      </a:r>
                      <a:r>
                        <a:rPr lang="hu-HU" sz="1200" baseline="0" dirty="0" smtClean="0">
                          <a:effectLst/>
                        </a:rPr>
                        <a:t> és szöveges feladat</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Nem </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Igen, sok és változatos szöveges példa</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Igen</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Nem, csak</a:t>
                      </a:r>
                      <a:r>
                        <a:rPr lang="hu-HU" sz="1200" baseline="0" dirty="0" smtClean="0">
                          <a:effectLst/>
                        </a:rPr>
                        <a:t> egyszerű egyenletek</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t>Nem </a:t>
                      </a:r>
                      <a:endParaRPr lang="hu-HU" sz="1200" dirty="0"/>
                    </a:p>
                  </a:txBody>
                  <a:tcPr marL="35359" marR="35359" marT="0" marB="0" anchor="ctr"/>
                </a:tc>
                <a:tc>
                  <a:txBody>
                    <a:bodyPr/>
                    <a:lstStyle/>
                    <a:p>
                      <a:pPr algn="ctr">
                        <a:lnSpc>
                          <a:spcPct val="120000"/>
                        </a:lnSpc>
                        <a:spcAft>
                          <a:spcPts val="0"/>
                        </a:spcAft>
                      </a:pPr>
                      <a:r>
                        <a:rPr lang="hu-HU" sz="1200" dirty="0" smtClean="0">
                          <a:effectLst/>
                        </a:rPr>
                        <a:t>Igen</a:t>
                      </a:r>
                      <a:endParaRPr lang="hu-HU" sz="1200" dirty="0">
                        <a:effectLst/>
                        <a:latin typeface="Calibri"/>
                        <a:ea typeface="Calibri"/>
                        <a:cs typeface="Times New Roman"/>
                      </a:endParaRPr>
                    </a:p>
                  </a:txBody>
                  <a:tcPr marL="35359" marR="35359" marT="0" marB="0" anchor="ctr"/>
                </a:tc>
                <a:tc>
                  <a:txBody>
                    <a:bodyPr/>
                    <a:lstStyle/>
                    <a:p>
                      <a:pPr algn="ctr">
                        <a:lnSpc>
                          <a:spcPct val="120000"/>
                        </a:lnSpc>
                        <a:spcAft>
                          <a:spcPts val="0"/>
                        </a:spcAft>
                      </a:pPr>
                      <a:r>
                        <a:rPr lang="hu-HU" sz="1200" dirty="0" smtClean="0">
                          <a:effectLst/>
                        </a:rPr>
                        <a:t>Nem, de később sok szöveges</a:t>
                      </a:r>
                      <a:endParaRPr lang="hu-HU" sz="1200" dirty="0">
                        <a:effectLst/>
                        <a:latin typeface="+mn-lt"/>
                        <a:ea typeface="Calibri"/>
                        <a:cs typeface="Times New Roman"/>
                      </a:endParaRPr>
                    </a:p>
                  </a:txBody>
                  <a:tcPr marL="35359" marR="35359" marT="0" marB="0" anchor="ctr"/>
                </a:tc>
              </a:tr>
            </a:tbl>
          </a:graphicData>
        </a:graphic>
      </p:graphicFrame>
    </p:spTree>
    <p:extLst>
      <p:ext uri="{BB962C8B-B14F-4D97-AF65-F5344CB8AC3E}">
        <p14:creationId xmlns:p14="http://schemas.microsoft.com/office/powerpoint/2010/main" val="420721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95536" y="548680"/>
            <a:ext cx="4222503" cy="769441"/>
          </a:xfrm>
          <a:prstGeom prst="rect">
            <a:avLst/>
          </a:prstGeom>
          <a:noFill/>
        </p:spPr>
        <p:txBody>
          <a:bodyPr wrap="none" rtlCol="0">
            <a:spAutoFit/>
          </a:bodyPr>
          <a:lstStyle/>
          <a:p>
            <a:r>
              <a:rPr lang="hu-H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 kutatás háttere</a:t>
            </a:r>
            <a:endParaRPr lang="en-GB"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Szövegdoboz 2"/>
          <p:cNvSpPr txBox="1"/>
          <p:nvPr/>
        </p:nvSpPr>
        <p:spPr>
          <a:xfrm>
            <a:off x="395536" y="1628800"/>
            <a:ext cx="8568952" cy="4524315"/>
          </a:xfrm>
          <a:prstGeom prst="rect">
            <a:avLst/>
          </a:prstGeom>
          <a:noFill/>
        </p:spPr>
        <p:txBody>
          <a:bodyPr wrap="square" rtlCol="0">
            <a:spAutoFit/>
          </a:bodyPr>
          <a:lstStyle/>
          <a:p>
            <a:pPr marL="571500" indent="-571500">
              <a:buFont typeface="Arial" pitchFamily="34" charset="0"/>
              <a:buChar char="•"/>
            </a:pPr>
            <a:r>
              <a:rPr lang="hu-HU"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 csoport: 21 diák 2 osztályból</a:t>
            </a:r>
            <a:endPar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71500" indent="-571500">
              <a:buFont typeface="Arial" pitchFamily="34" charset="0"/>
              <a:buChar char="•"/>
            </a:pPr>
            <a:r>
              <a:rPr lang="hu-HU"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Kor: 17-18 év, előző évi átlag: 2,71 (5 a legjobb)</a:t>
            </a:r>
            <a:endPar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71500" indent="-571500">
              <a:buFont typeface="Arial" pitchFamily="34" charset="0"/>
              <a:buChar char="•"/>
            </a:pP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33 </a:t>
            </a:r>
            <a:r>
              <a:rPr lang="hu-HU"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óra: hatvány, gyök, exponenciális és logaritmusfüggvény és alkalmazásaik</a:t>
            </a:r>
            <a:endPar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571500" indent="-571500">
              <a:buFont typeface="Arial" pitchFamily="34" charset="0"/>
              <a:buChar char="•"/>
            </a:pPr>
            <a:r>
              <a:rPr lang="hu-HU"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Elő</a:t>
            </a:r>
            <a:r>
              <a:rPr lang="en-US" sz="36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tes</a:t>
            </a:r>
            <a:r>
              <a:rPr lang="hu-HU"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z</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 </a:t>
            </a:r>
            <a:r>
              <a:rPr lang="hu-HU"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utó</a:t>
            </a:r>
            <a:r>
              <a:rPr lang="en-US" sz="36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tes</a:t>
            </a:r>
            <a:r>
              <a:rPr lang="hu-HU"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z</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a:t>
            </a:r>
          </a:p>
          <a:p>
            <a:pPr marL="571500" indent="-571500">
              <a:buFont typeface="Arial" pitchFamily="34" charset="0"/>
              <a:buChar char="•"/>
            </a:pPr>
            <a:r>
              <a:rPr lang="hu-HU"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Hangfelvétel az órákról, sok diák munkájának másolata</a:t>
            </a:r>
            <a:endPar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4" name="Kép 3"/>
          <p:cNvPicPr/>
          <p:nvPr/>
        </p:nvPicPr>
        <p:blipFill>
          <a:blip r:embed="rId2" cstate="print"/>
          <a:srcRect/>
          <a:stretch>
            <a:fillRect/>
          </a:stretch>
        </p:blipFill>
        <p:spPr bwMode="auto">
          <a:xfrm>
            <a:off x="7853804" y="0"/>
            <a:ext cx="1320800" cy="1536700"/>
          </a:xfrm>
          <a:prstGeom prst="rect">
            <a:avLst/>
          </a:prstGeom>
          <a:noFill/>
          <a:ln w="9525">
            <a:noFill/>
            <a:miter lim="800000"/>
            <a:headEnd/>
            <a:tailEnd/>
          </a:ln>
        </p:spPr>
      </p:pic>
    </p:spTree>
    <p:extLst>
      <p:ext uri="{BB962C8B-B14F-4D97-AF65-F5344CB8AC3E}">
        <p14:creationId xmlns:p14="http://schemas.microsoft.com/office/powerpoint/2010/main" val="378421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915816" y="0"/>
            <a:ext cx="2013949" cy="769441"/>
          </a:xfrm>
          <a:prstGeom prst="rect">
            <a:avLst/>
          </a:prstGeom>
          <a:noFill/>
        </p:spPr>
        <p:txBody>
          <a:bodyPr wrap="none" rtlCol="0">
            <a:spAutoFit/>
          </a:bodyPr>
          <a:lstStyle/>
          <a:p>
            <a:pPr algn="ctr"/>
            <a:r>
              <a:rPr lang="hu-HU"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Előteszt</a:t>
            </a:r>
            <a:endParaRPr lang="en-GB"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9441"/>
            <a:ext cx="8208912" cy="6088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24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fltVal val="0"/>
                                          </p:val>
                                        </p:tav>
                                        <p:tav tm="100000">
                                          <p:val>
                                            <p:strVal val="#ppt_w"/>
                                          </p:val>
                                        </p:tav>
                                      </p:tavLst>
                                    </p:anim>
                                    <p:anim calcmode="lin" valueType="num">
                                      <p:cBhvr>
                                        <p:cTn id="8" dur="1000" fill="hold"/>
                                        <p:tgtEl>
                                          <p:spTgt spid="2051"/>
                                        </p:tgtEl>
                                        <p:attrNameLst>
                                          <p:attrName>ppt_h</p:attrName>
                                        </p:attrNameLst>
                                      </p:cBhvr>
                                      <p:tavLst>
                                        <p:tav tm="0">
                                          <p:val>
                                            <p:fltVal val="0"/>
                                          </p:val>
                                        </p:tav>
                                        <p:tav tm="100000">
                                          <p:val>
                                            <p:strVal val="#ppt_h"/>
                                          </p:val>
                                        </p:tav>
                                      </p:tavLst>
                                    </p:anim>
                                    <p:anim calcmode="lin" valueType="num">
                                      <p:cBhvr>
                                        <p:cTn id="9" dur="1000" fill="hold"/>
                                        <p:tgtEl>
                                          <p:spTgt spid="2051"/>
                                        </p:tgtEl>
                                        <p:attrNameLst>
                                          <p:attrName>style.rotation</p:attrName>
                                        </p:attrNameLst>
                                      </p:cBhvr>
                                      <p:tavLst>
                                        <p:tav tm="0">
                                          <p:val>
                                            <p:fltVal val="90"/>
                                          </p:val>
                                        </p:tav>
                                        <p:tav tm="100000">
                                          <p:val>
                                            <p:fltVal val="0"/>
                                          </p:val>
                                        </p:tav>
                                      </p:tavLst>
                                    </p:anim>
                                    <p:animEffect transition="in" filter="fade">
                                      <p:cBhvr>
                                        <p:cTn id="10"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529445" y="0"/>
            <a:ext cx="4786696" cy="769441"/>
          </a:xfrm>
          <a:prstGeom prst="rect">
            <a:avLst/>
          </a:prstGeom>
          <a:noFill/>
        </p:spPr>
        <p:txBody>
          <a:bodyPr wrap="none" rtlCol="0">
            <a:spAutoFit/>
          </a:bodyPr>
          <a:lstStyle/>
          <a:p>
            <a:pPr algn="ctr"/>
            <a:r>
              <a:rPr lang="hu-HU"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Előteszt</a:t>
            </a:r>
            <a:r>
              <a:rPr lang="hu-H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eredménye</a:t>
            </a:r>
            <a:endParaRPr lang="en-GB"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1" y="761028"/>
            <a:ext cx="3186949" cy="609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5" y="761028"/>
            <a:ext cx="5767411" cy="609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47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500" fill="hold"/>
                                        <p:tgtEl>
                                          <p:spTgt spid="3078"/>
                                        </p:tgtEl>
                                        <p:attrNameLst>
                                          <p:attrName>ppt_w</p:attrName>
                                        </p:attrNameLst>
                                      </p:cBhvr>
                                      <p:tavLst>
                                        <p:tav tm="0">
                                          <p:val>
                                            <p:fltVal val="0"/>
                                          </p:val>
                                        </p:tav>
                                        <p:tav tm="100000">
                                          <p:val>
                                            <p:strVal val="#ppt_w"/>
                                          </p:val>
                                        </p:tav>
                                      </p:tavLst>
                                    </p:anim>
                                    <p:anim calcmode="lin" valueType="num">
                                      <p:cBhvr>
                                        <p:cTn id="8" dur="500" fill="hold"/>
                                        <p:tgtEl>
                                          <p:spTgt spid="3078"/>
                                        </p:tgtEl>
                                        <p:attrNameLst>
                                          <p:attrName>ppt_h</p:attrName>
                                        </p:attrNameLst>
                                      </p:cBhvr>
                                      <p:tavLst>
                                        <p:tav tm="0">
                                          <p:val>
                                            <p:fltVal val="0"/>
                                          </p:val>
                                        </p:tav>
                                        <p:tav tm="100000">
                                          <p:val>
                                            <p:strVal val="#ppt_h"/>
                                          </p:val>
                                        </p:tav>
                                      </p:tavLst>
                                    </p:anim>
                                    <p:animEffect transition="in" filter="fade">
                                      <p:cBhvr>
                                        <p:cTn id="9" dur="500"/>
                                        <p:tgtEl>
                                          <p:spTgt spid="307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77"/>
                                        </p:tgtEl>
                                        <p:attrNameLst>
                                          <p:attrName>style.visibility</p:attrName>
                                        </p:attrNameLst>
                                      </p:cBhvr>
                                      <p:to>
                                        <p:strVal val="visible"/>
                                      </p:to>
                                    </p:set>
                                    <p:anim calcmode="lin" valueType="num">
                                      <p:cBhvr>
                                        <p:cTn id="14" dur="500" fill="hold"/>
                                        <p:tgtEl>
                                          <p:spTgt spid="3077"/>
                                        </p:tgtEl>
                                        <p:attrNameLst>
                                          <p:attrName>ppt_w</p:attrName>
                                        </p:attrNameLst>
                                      </p:cBhvr>
                                      <p:tavLst>
                                        <p:tav tm="0">
                                          <p:val>
                                            <p:fltVal val="0"/>
                                          </p:val>
                                        </p:tav>
                                        <p:tav tm="100000">
                                          <p:val>
                                            <p:strVal val="#ppt_w"/>
                                          </p:val>
                                        </p:tav>
                                      </p:tavLst>
                                    </p:anim>
                                    <p:anim calcmode="lin" valueType="num">
                                      <p:cBhvr>
                                        <p:cTn id="15" dur="500" fill="hold"/>
                                        <p:tgtEl>
                                          <p:spTgt spid="3077"/>
                                        </p:tgtEl>
                                        <p:attrNameLst>
                                          <p:attrName>ppt_h</p:attrName>
                                        </p:attrNameLst>
                                      </p:cBhvr>
                                      <p:tavLst>
                                        <p:tav tm="0">
                                          <p:val>
                                            <p:fltVal val="0"/>
                                          </p:val>
                                        </p:tav>
                                        <p:tav tm="100000">
                                          <p:val>
                                            <p:strVal val="#ppt_h"/>
                                          </p:val>
                                        </p:tav>
                                      </p:tavLst>
                                    </p:anim>
                                    <p:animEffect transition="in" filter="fade">
                                      <p:cBhvr>
                                        <p:cTn id="16"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843894" y="0"/>
            <a:ext cx="4157806" cy="769441"/>
          </a:xfrm>
          <a:prstGeom prst="rect">
            <a:avLst/>
          </a:prstGeom>
          <a:noFill/>
        </p:spPr>
        <p:txBody>
          <a:bodyPr wrap="none" rtlCol="0">
            <a:spAutoFit/>
          </a:bodyPr>
          <a:lstStyle/>
          <a:p>
            <a:pPr algn="ctr"/>
            <a:r>
              <a:rPr lang="hu-H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Következtetések:</a:t>
            </a:r>
            <a:endParaRPr lang="en-GB"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761028"/>
            <a:ext cx="4644008" cy="609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zövegdoboz 4"/>
          <p:cNvSpPr txBox="1"/>
          <p:nvPr/>
        </p:nvSpPr>
        <p:spPr>
          <a:xfrm>
            <a:off x="268" y="794826"/>
            <a:ext cx="4499724" cy="5509200"/>
          </a:xfrm>
          <a:prstGeom prst="rect">
            <a:avLst/>
          </a:prstGeom>
          <a:noFill/>
        </p:spPr>
        <p:txBody>
          <a:bodyPr wrap="square" rtlCol="0">
            <a:spAutoFit/>
          </a:bodyPr>
          <a:lstStyle/>
          <a:p>
            <a:pPr marL="355600" indent="-301625">
              <a:buFont typeface="Arial" pitchFamily="34" charset="0"/>
              <a:buChar char="•"/>
            </a:pPr>
            <a:r>
              <a:rPr lang="hu-HU"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Egyszerű hatványműveletek mennek</a:t>
            </a:r>
          </a:p>
          <a:p>
            <a:pPr marL="355600" indent="-301625">
              <a:buFont typeface="Arial" pitchFamily="34" charset="0"/>
              <a:buChar char="•"/>
            </a:pPr>
            <a:r>
              <a:rPr lang="hu-HU"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Negatív kitevős hatványokat ismételni</a:t>
            </a:r>
          </a:p>
          <a:p>
            <a:pPr marL="355600" indent="-301625">
              <a:buFont typeface="Arial" pitchFamily="34" charset="0"/>
              <a:buChar char="•"/>
            </a:pPr>
            <a:r>
              <a:rPr lang="hu-HU"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Függvényműveleteket elmélyíteni</a:t>
            </a:r>
          </a:p>
          <a:p>
            <a:pPr marL="355600" indent="-301625">
              <a:buFont typeface="Arial" pitchFamily="34" charset="0"/>
              <a:buChar char="•"/>
            </a:pPr>
            <a:r>
              <a:rPr lang="hu-HU"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Gyakorlati alkalmazásokat megismertetni (de- és </a:t>
            </a:r>
            <a:r>
              <a:rPr lang="hu-HU" sz="32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rekontextualizáció</a:t>
            </a:r>
            <a:r>
              <a:rPr lang="hu-HU"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21903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500" fill="hold"/>
                                        <p:tgtEl>
                                          <p:spTgt spid="3078"/>
                                        </p:tgtEl>
                                        <p:attrNameLst>
                                          <p:attrName>ppt_w</p:attrName>
                                        </p:attrNameLst>
                                      </p:cBhvr>
                                      <p:tavLst>
                                        <p:tav tm="0">
                                          <p:val>
                                            <p:fltVal val="0"/>
                                          </p:val>
                                        </p:tav>
                                        <p:tav tm="100000">
                                          <p:val>
                                            <p:strVal val="#ppt_w"/>
                                          </p:val>
                                        </p:tav>
                                      </p:tavLst>
                                    </p:anim>
                                    <p:anim calcmode="lin" valueType="num">
                                      <p:cBhvr>
                                        <p:cTn id="8" dur="500" fill="hold"/>
                                        <p:tgtEl>
                                          <p:spTgt spid="3078"/>
                                        </p:tgtEl>
                                        <p:attrNameLst>
                                          <p:attrName>ppt_h</p:attrName>
                                        </p:attrNameLst>
                                      </p:cBhvr>
                                      <p:tavLst>
                                        <p:tav tm="0">
                                          <p:val>
                                            <p:fltVal val="0"/>
                                          </p:val>
                                        </p:tav>
                                        <p:tav tm="100000">
                                          <p:val>
                                            <p:strVal val="#ppt_h"/>
                                          </p:val>
                                        </p:tav>
                                      </p:tavLst>
                                    </p:anim>
                                    <p:animEffect transition="in" filter="fade">
                                      <p:cBhvr>
                                        <p:cTn id="9" dur="500"/>
                                        <p:tgtEl>
                                          <p:spTgt spid="307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395536" y="548680"/>
            <a:ext cx="6119111" cy="769441"/>
          </a:xfrm>
          <a:prstGeom prst="rect">
            <a:avLst/>
          </a:prstGeom>
          <a:noFill/>
        </p:spPr>
        <p:txBody>
          <a:bodyPr wrap="none" rtlCol="0">
            <a:spAutoFit/>
          </a:bodyPr>
          <a:lstStyle/>
          <a:p>
            <a:r>
              <a:rPr lang="en-GB"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Expone</a:t>
            </a:r>
            <a:r>
              <a:rPr lang="hu-HU"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nciális</a:t>
            </a:r>
            <a:r>
              <a:rPr lang="hu-H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feladatok 1</a:t>
            </a:r>
            <a:endParaRPr lang="en-GB"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4" name="Táblázat 3"/>
          <p:cNvGraphicFramePr>
            <a:graphicFrameLocks noGrp="1"/>
          </p:cNvGraphicFramePr>
          <p:nvPr>
            <p:extLst>
              <p:ext uri="{D42A27DB-BD31-4B8C-83A1-F6EECF244321}">
                <p14:modId xmlns:p14="http://schemas.microsoft.com/office/powerpoint/2010/main" val="1645699597"/>
              </p:ext>
            </p:extLst>
          </p:nvPr>
        </p:nvGraphicFramePr>
        <p:xfrm>
          <a:off x="29303" y="1919052"/>
          <a:ext cx="9145301" cy="4844627"/>
        </p:xfrm>
        <a:graphic>
          <a:graphicData uri="http://schemas.openxmlformats.org/drawingml/2006/table">
            <a:tbl>
              <a:tblPr firstRow="1" firstCol="1" bandRow="1">
                <a:tableStyleId>{5C22544A-7EE6-4342-B048-85BDC9FD1C3A}</a:tableStyleId>
              </a:tblPr>
              <a:tblGrid>
                <a:gridCol w="9145301"/>
              </a:tblGrid>
              <a:tr h="4844627">
                <a:tc>
                  <a:txBody>
                    <a:bodyPr/>
                    <a:lstStyle/>
                    <a:p>
                      <a:pPr algn="l">
                        <a:lnSpc>
                          <a:spcPct val="115000"/>
                        </a:lnSpc>
                        <a:spcAft>
                          <a:spcPts val="0"/>
                        </a:spcAft>
                      </a:pPr>
                      <a:r>
                        <a:rPr lang="de-DE" sz="1800" u="sng" dirty="0">
                          <a:effectLst/>
                        </a:rPr>
                        <a:t>Exponentielles Wachstum</a:t>
                      </a:r>
                      <a:endParaRPr lang="hu-HU" sz="1800" dirty="0">
                        <a:effectLst/>
                      </a:endParaRPr>
                    </a:p>
                    <a:p>
                      <a:pPr algn="just">
                        <a:lnSpc>
                          <a:spcPct val="115000"/>
                        </a:lnSpc>
                        <a:spcAft>
                          <a:spcPts val="0"/>
                        </a:spcAft>
                      </a:pPr>
                      <a:r>
                        <a:rPr lang="de-DE" sz="1800" dirty="0">
                          <a:effectLst/>
                        </a:rPr>
                        <a:t>Beispiel:</a:t>
                      </a:r>
                      <a:endParaRPr lang="hu-HU" sz="1800" dirty="0">
                        <a:effectLst/>
                      </a:endParaRPr>
                    </a:p>
                    <a:p>
                      <a:pPr algn="just">
                        <a:lnSpc>
                          <a:spcPct val="115000"/>
                        </a:lnSpc>
                        <a:spcAft>
                          <a:spcPts val="0"/>
                        </a:spcAft>
                      </a:pPr>
                      <a:r>
                        <a:rPr lang="de-DE" sz="1800" dirty="0">
                          <a:effectLst/>
                        </a:rPr>
                        <a:t>Die kleine Wasserlinse (</a:t>
                      </a:r>
                      <a:r>
                        <a:rPr lang="de-DE" sz="1800" dirty="0" err="1">
                          <a:effectLst/>
                        </a:rPr>
                        <a:t>lemna</a:t>
                      </a:r>
                      <a:r>
                        <a:rPr lang="de-DE" sz="1800" dirty="0">
                          <a:effectLst/>
                        </a:rPr>
                        <a:t> </a:t>
                      </a:r>
                      <a:r>
                        <a:rPr lang="de-DE" sz="1800" dirty="0" err="1">
                          <a:effectLst/>
                        </a:rPr>
                        <a:t>minor</a:t>
                      </a:r>
                      <a:r>
                        <a:rPr lang="de-DE" sz="1800" dirty="0">
                          <a:effectLst/>
                        </a:rPr>
                        <a:t>) ist eine sehr schnell wachsende Pflanze. Ihre Menge verdoppelt sich jeden Tag, so kann sie schon in kurzer Zeit den ganzen See bedecken. Deshalb ist es sehr wichtig festzustellen, wann sie schon einen bestimmten Anteil (ein Zehntel, Drittel usw.) des Sees bedeckt. Die Größe der bedeckten Fläche war anfangs 1 m</a:t>
                      </a:r>
                      <a:r>
                        <a:rPr lang="de-DE" sz="1800" baseline="30000" dirty="0">
                          <a:effectLst/>
                        </a:rPr>
                        <a:t>2</a:t>
                      </a:r>
                      <a:r>
                        <a:rPr lang="de-DE" sz="1800" dirty="0">
                          <a:effectLst/>
                        </a:rPr>
                        <a:t> groß (Anfangszeit t = 0), 1 Tag später (t = 1) 2 m</a:t>
                      </a:r>
                      <a:r>
                        <a:rPr lang="de-DE" sz="1800" baseline="30000" dirty="0">
                          <a:effectLst/>
                        </a:rPr>
                        <a:t>2</a:t>
                      </a:r>
                      <a:r>
                        <a:rPr lang="de-DE" sz="1800" dirty="0">
                          <a:effectLst/>
                        </a:rPr>
                        <a:t>. </a:t>
                      </a:r>
                      <a:endParaRPr lang="hu-HU" sz="1800" dirty="0">
                        <a:effectLst/>
                      </a:endParaRPr>
                    </a:p>
                    <a:p>
                      <a:pPr algn="just">
                        <a:lnSpc>
                          <a:spcPct val="115000"/>
                        </a:lnSpc>
                        <a:spcAft>
                          <a:spcPts val="0"/>
                        </a:spcAft>
                      </a:pPr>
                      <a:r>
                        <a:rPr lang="de-DE" sz="1800" dirty="0">
                          <a:effectLst/>
                        </a:rPr>
                        <a:t>1. Wann wird die Wasserlinse 4 m</a:t>
                      </a:r>
                      <a:r>
                        <a:rPr lang="de-DE" sz="1800" baseline="30000" dirty="0">
                          <a:effectLst/>
                        </a:rPr>
                        <a:t>2</a:t>
                      </a:r>
                      <a:r>
                        <a:rPr lang="de-DE" sz="1800" dirty="0">
                          <a:effectLst/>
                        </a:rPr>
                        <a:t>, 8 m</a:t>
                      </a:r>
                      <a:r>
                        <a:rPr lang="de-DE" sz="1800" baseline="30000" dirty="0">
                          <a:effectLst/>
                        </a:rPr>
                        <a:t>2</a:t>
                      </a:r>
                      <a:r>
                        <a:rPr lang="de-DE" sz="1800" dirty="0">
                          <a:effectLst/>
                        </a:rPr>
                        <a:t>, 32 m</a:t>
                      </a:r>
                      <a:r>
                        <a:rPr lang="de-DE" sz="1800" baseline="30000" dirty="0">
                          <a:effectLst/>
                        </a:rPr>
                        <a:t>2</a:t>
                      </a:r>
                      <a:r>
                        <a:rPr lang="de-DE" sz="1800" dirty="0">
                          <a:effectLst/>
                        </a:rPr>
                        <a:t>, 128 m</a:t>
                      </a:r>
                      <a:r>
                        <a:rPr lang="de-DE" sz="1800" baseline="30000" dirty="0">
                          <a:effectLst/>
                        </a:rPr>
                        <a:t>2</a:t>
                      </a:r>
                      <a:r>
                        <a:rPr lang="de-DE" sz="1800" dirty="0">
                          <a:effectLst/>
                        </a:rPr>
                        <a:t> groß?</a:t>
                      </a:r>
                      <a:endParaRPr lang="hu-HU" sz="1800" dirty="0">
                        <a:effectLst/>
                      </a:endParaRPr>
                    </a:p>
                    <a:p>
                      <a:pPr algn="just">
                        <a:lnSpc>
                          <a:spcPct val="115000"/>
                        </a:lnSpc>
                        <a:spcAft>
                          <a:spcPts val="0"/>
                        </a:spcAft>
                      </a:pPr>
                      <a:r>
                        <a:rPr lang="de-DE" sz="1800" dirty="0">
                          <a:effectLst/>
                        </a:rPr>
                        <a:t>Benutze den Graphen die folgenden Fragen zu beantworten!</a:t>
                      </a:r>
                      <a:endParaRPr lang="hu-HU" sz="1800" dirty="0">
                        <a:effectLst/>
                      </a:endParaRPr>
                    </a:p>
                    <a:p>
                      <a:pPr algn="just">
                        <a:lnSpc>
                          <a:spcPct val="115000"/>
                        </a:lnSpc>
                        <a:spcAft>
                          <a:spcPts val="0"/>
                        </a:spcAft>
                      </a:pPr>
                      <a:r>
                        <a:rPr lang="de-DE" sz="1800" dirty="0">
                          <a:effectLst/>
                        </a:rPr>
                        <a:t>2. Wann wird die Wasserlinse 3 m</a:t>
                      </a:r>
                      <a:r>
                        <a:rPr lang="de-DE" sz="1800" baseline="30000" dirty="0">
                          <a:effectLst/>
                        </a:rPr>
                        <a:t>2</a:t>
                      </a:r>
                      <a:r>
                        <a:rPr lang="de-DE" sz="1800" dirty="0">
                          <a:effectLst/>
                        </a:rPr>
                        <a:t>, 6 m</a:t>
                      </a:r>
                      <a:r>
                        <a:rPr lang="de-DE" sz="1800" baseline="30000" dirty="0">
                          <a:effectLst/>
                        </a:rPr>
                        <a:t>2</a:t>
                      </a:r>
                      <a:r>
                        <a:rPr lang="de-DE" sz="1800" dirty="0">
                          <a:effectLst/>
                        </a:rPr>
                        <a:t>, 12 m</a:t>
                      </a:r>
                      <a:r>
                        <a:rPr lang="de-DE" sz="1800" baseline="30000" dirty="0">
                          <a:effectLst/>
                        </a:rPr>
                        <a:t>2</a:t>
                      </a:r>
                      <a:r>
                        <a:rPr lang="de-DE" sz="1800" dirty="0">
                          <a:effectLst/>
                        </a:rPr>
                        <a:t> groß? </a:t>
                      </a:r>
                      <a:endParaRPr lang="hu-HU" sz="1800" dirty="0">
                        <a:effectLst/>
                      </a:endParaRPr>
                    </a:p>
                    <a:p>
                      <a:pPr algn="just">
                        <a:lnSpc>
                          <a:spcPct val="115000"/>
                        </a:lnSpc>
                        <a:spcAft>
                          <a:spcPts val="0"/>
                        </a:spcAft>
                      </a:pPr>
                      <a:r>
                        <a:rPr lang="de-DE" sz="1800" dirty="0">
                          <a:effectLst/>
                        </a:rPr>
                        <a:t>Jetzt ohne des Graphen: Wann wird die Wasserlinse 24 m</a:t>
                      </a:r>
                      <a:r>
                        <a:rPr lang="de-DE" sz="1800" baseline="30000" dirty="0">
                          <a:effectLst/>
                        </a:rPr>
                        <a:t>2</a:t>
                      </a:r>
                      <a:r>
                        <a:rPr lang="de-DE" sz="1800" dirty="0">
                          <a:effectLst/>
                        </a:rPr>
                        <a:t> groß?</a:t>
                      </a:r>
                      <a:endParaRPr lang="hu-HU" sz="1800" dirty="0">
                        <a:effectLst/>
                      </a:endParaRPr>
                    </a:p>
                    <a:p>
                      <a:pPr algn="just">
                        <a:lnSpc>
                          <a:spcPct val="115000"/>
                        </a:lnSpc>
                        <a:spcAft>
                          <a:spcPts val="0"/>
                        </a:spcAft>
                      </a:pPr>
                      <a:r>
                        <a:rPr lang="de-DE" sz="1800" dirty="0">
                          <a:effectLst/>
                        </a:rPr>
                        <a:t>3. Die gleiche Frage für: 5 m</a:t>
                      </a:r>
                      <a:r>
                        <a:rPr lang="de-DE" sz="1800" baseline="30000" dirty="0">
                          <a:effectLst/>
                        </a:rPr>
                        <a:t>2</a:t>
                      </a:r>
                      <a:r>
                        <a:rPr lang="de-DE" sz="1800" dirty="0">
                          <a:effectLst/>
                        </a:rPr>
                        <a:t>, 10 m</a:t>
                      </a:r>
                      <a:r>
                        <a:rPr lang="de-DE" sz="1800" baseline="30000" dirty="0">
                          <a:effectLst/>
                        </a:rPr>
                        <a:t>2</a:t>
                      </a:r>
                      <a:r>
                        <a:rPr lang="de-DE" sz="1800" dirty="0">
                          <a:effectLst/>
                        </a:rPr>
                        <a:t>, 20 m</a:t>
                      </a:r>
                      <a:r>
                        <a:rPr lang="de-DE" sz="1800" baseline="30000" dirty="0">
                          <a:effectLst/>
                        </a:rPr>
                        <a:t>2</a:t>
                      </a:r>
                      <a:r>
                        <a:rPr lang="de-DE" sz="1800" dirty="0">
                          <a:effectLst/>
                        </a:rPr>
                        <a:t>. </a:t>
                      </a:r>
                      <a:r>
                        <a:rPr lang="de-DE" sz="1800" dirty="0">
                          <a:solidFill>
                            <a:srgbClr val="FF0000"/>
                          </a:solidFill>
                          <a:effectLst/>
                        </a:rPr>
                        <a:t>Was kannst du entdecken?</a:t>
                      </a:r>
                      <a:endParaRPr lang="hu-HU" sz="1800" dirty="0">
                        <a:solidFill>
                          <a:srgbClr val="FF0000"/>
                        </a:solidFill>
                        <a:effectLst/>
                      </a:endParaRPr>
                    </a:p>
                    <a:p>
                      <a:pPr algn="just">
                        <a:lnSpc>
                          <a:spcPct val="115000"/>
                        </a:lnSpc>
                        <a:spcAft>
                          <a:spcPts val="0"/>
                        </a:spcAft>
                      </a:pPr>
                      <a:r>
                        <a:rPr lang="de-DE" sz="1800" dirty="0">
                          <a:effectLst/>
                        </a:rPr>
                        <a:t>4. </a:t>
                      </a:r>
                      <a:r>
                        <a:rPr lang="de-DE" sz="1800" dirty="0">
                          <a:solidFill>
                            <a:srgbClr val="FF0000"/>
                          </a:solidFill>
                          <a:effectLst/>
                        </a:rPr>
                        <a:t>Versuche mal mit eigenen Worten zu erzählen, nach welchem Gesetz die Wasserlinse wächst!</a:t>
                      </a:r>
                      <a:endParaRPr lang="hu-HU" sz="1800" dirty="0">
                        <a:solidFill>
                          <a:srgbClr val="FF0000"/>
                        </a:solidFill>
                        <a:effectLst/>
                      </a:endParaRPr>
                    </a:p>
                    <a:p>
                      <a:pPr algn="just">
                        <a:lnSpc>
                          <a:spcPct val="115000"/>
                        </a:lnSpc>
                        <a:spcAft>
                          <a:spcPts val="0"/>
                        </a:spcAft>
                      </a:pPr>
                      <a:r>
                        <a:rPr lang="de-DE" sz="1800" dirty="0">
                          <a:effectLst/>
                        </a:rPr>
                        <a:t>5. </a:t>
                      </a:r>
                      <a:r>
                        <a:rPr lang="de-DE" sz="1800" dirty="0">
                          <a:solidFill>
                            <a:srgbClr val="FF0000"/>
                          </a:solidFill>
                          <a:effectLst/>
                        </a:rPr>
                        <a:t>Könntest du den entdeckten Zusammenhang mit Hilfe von Funktionen beschreiben?</a:t>
                      </a:r>
                      <a:endParaRPr lang="hu-HU" sz="1800" dirty="0">
                        <a:solidFill>
                          <a:srgbClr val="FF0000"/>
                        </a:solidFill>
                        <a:effectLst/>
                        <a:latin typeface="Calibri"/>
                        <a:ea typeface="Times New Roman"/>
                        <a:cs typeface="Times New Roman"/>
                      </a:endParaRPr>
                    </a:p>
                  </a:txBody>
                  <a:tcPr marL="68580" marR="68580" marT="0" marB="0"/>
                </a:tc>
              </a:tr>
            </a:tbl>
          </a:graphicData>
        </a:graphic>
      </p:graphicFrame>
      <p:pic>
        <p:nvPicPr>
          <p:cNvPr id="2049" name="Kép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320" y="3933056"/>
            <a:ext cx="1320800" cy="1536700"/>
          </a:xfrm>
          <a:prstGeom prst="rect">
            <a:avLst/>
          </a:prstGeom>
          <a:noFill/>
          <a:extLst>
            <a:ext uri="{909E8E84-426E-40DD-AFC4-6F175D3DCCD1}">
              <a14:hiddenFill xmlns:a14="http://schemas.microsoft.com/office/drawing/2010/main">
                <a:solidFill>
                  <a:srgbClr val="FFFFFF"/>
                </a:solidFill>
              </a14:hiddenFill>
            </a:ext>
          </a:extLst>
        </p:spPr>
      </p:pic>
      <p:pic>
        <p:nvPicPr>
          <p:cNvPr id="6" name="Kép 5"/>
          <p:cNvPicPr/>
          <p:nvPr/>
        </p:nvPicPr>
        <p:blipFill>
          <a:blip r:embed="rId2" cstate="print"/>
          <a:srcRect/>
          <a:stretch>
            <a:fillRect/>
          </a:stretch>
        </p:blipFill>
        <p:spPr bwMode="auto">
          <a:xfrm>
            <a:off x="7853804" y="0"/>
            <a:ext cx="1320800" cy="1536700"/>
          </a:xfrm>
          <a:prstGeom prst="rect">
            <a:avLst/>
          </a:prstGeom>
          <a:noFill/>
          <a:ln w="9525">
            <a:noFill/>
            <a:miter lim="800000"/>
            <a:headEnd/>
            <a:tailEnd/>
          </a:ln>
        </p:spPr>
      </p:pic>
    </p:spTree>
    <p:extLst>
      <p:ext uri="{BB962C8B-B14F-4D97-AF65-F5344CB8AC3E}">
        <p14:creationId xmlns:p14="http://schemas.microsoft.com/office/powerpoint/2010/main" val="329924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p:cTn id="7" dur="1000" fill="hold"/>
                                        <p:tgtEl>
                                          <p:spTgt spid="2049"/>
                                        </p:tgtEl>
                                        <p:attrNameLst>
                                          <p:attrName>ppt_w</p:attrName>
                                        </p:attrNameLst>
                                      </p:cBhvr>
                                      <p:tavLst>
                                        <p:tav tm="0">
                                          <p:val>
                                            <p:strVal val="#ppt_w*0.70"/>
                                          </p:val>
                                        </p:tav>
                                        <p:tav tm="100000">
                                          <p:val>
                                            <p:strVal val="#ppt_w"/>
                                          </p:val>
                                        </p:tav>
                                      </p:tavLst>
                                    </p:anim>
                                    <p:anim calcmode="lin" valueType="num">
                                      <p:cBhvr>
                                        <p:cTn id="8" dur="1000" fill="hold"/>
                                        <p:tgtEl>
                                          <p:spTgt spid="2049"/>
                                        </p:tgtEl>
                                        <p:attrNameLst>
                                          <p:attrName>ppt_h</p:attrName>
                                        </p:attrNameLst>
                                      </p:cBhvr>
                                      <p:tavLst>
                                        <p:tav tm="0">
                                          <p:val>
                                            <p:strVal val="#ppt_h"/>
                                          </p:val>
                                        </p:tav>
                                        <p:tav tm="100000">
                                          <p:val>
                                            <p:strVal val="#ppt_h"/>
                                          </p:val>
                                        </p:tav>
                                      </p:tavLst>
                                    </p:anim>
                                    <p:animEffect transition="in" filter="fade">
                                      <p:cBhvr>
                                        <p:cTn id="9" dur="1000"/>
                                        <p:tgtEl>
                                          <p:spTgt spid="2049"/>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395536" y="332656"/>
            <a:ext cx="6119111" cy="1446550"/>
          </a:xfrm>
          <a:prstGeom prst="rect">
            <a:avLst/>
          </a:prstGeom>
          <a:noFill/>
        </p:spPr>
        <p:txBody>
          <a:bodyPr wrap="none" rtlCol="0">
            <a:spAutoFit/>
          </a:bodyPr>
          <a:lstStyle/>
          <a:p>
            <a:r>
              <a:rPr lang="hu-H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Exponenciális feladatok 1</a:t>
            </a:r>
          </a:p>
          <a:p>
            <a:r>
              <a:rPr lang="hu-H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Eredmények</a:t>
            </a:r>
            <a:endParaRPr lang="en-GB"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Kép 5"/>
          <p:cNvPicPr/>
          <p:nvPr/>
        </p:nvPicPr>
        <p:blipFill>
          <a:blip r:embed="rId2" cstate="print"/>
          <a:srcRect/>
          <a:stretch>
            <a:fillRect/>
          </a:stretch>
        </p:blipFill>
        <p:spPr bwMode="auto">
          <a:xfrm>
            <a:off x="7853804" y="0"/>
            <a:ext cx="1320800" cy="1536700"/>
          </a:xfrm>
          <a:prstGeom prst="rect">
            <a:avLst/>
          </a:prstGeom>
          <a:noFill/>
          <a:ln w="9525">
            <a:noFill/>
            <a:miter lim="800000"/>
            <a:headEnd/>
            <a:tailEnd/>
          </a:ln>
        </p:spPr>
      </p:pic>
      <p:pic>
        <p:nvPicPr>
          <p:cNvPr id="3074"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5145" y="3889400"/>
            <a:ext cx="9129744" cy="29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zövegdoboz 6"/>
          <p:cNvSpPr txBox="1"/>
          <p:nvPr/>
        </p:nvSpPr>
        <p:spPr>
          <a:xfrm>
            <a:off x="409153" y="2000021"/>
            <a:ext cx="8568952" cy="1754326"/>
          </a:xfrm>
          <a:prstGeom prst="rect">
            <a:avLst/>
          </a:prstGeom>
          <a:noFill/>
        </p:spPr>
        <p:txBody>
          <a:bodyPr wrap="square" rtlCol="0">
            <a:spAutoFit/>
          </a:bodyPr>
          <a:lstStyle/>
          <a:p>
            <a:r>
              <a:rPr lang="de-DE"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 Wann wird </a:t>
            </a:r>
            <a:r>
              <a:rPr lang="hu-HU"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a:t>
            </a:r>
            <a:r>
              <a:rPr lang="de-DE" sz="36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ie</a:t>
            </a:r>
            <a:r>
              <a:rPr lang="de-DE"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Wasserlinse 4 m2, 8 m2, 32 m2, 128 m2 groß?</a:t>
            </a:r>
            <a:r>
              <a:rPr lang="hu-HU"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de-DE"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Benutze den Graphen die folgenden Fragen zu beantworten!</a:t>
            </a:r>
          </a:p>
        </p:txBody>
      </p:sp>
      <p:sp>
        <p:nvSpPr>
          <p:cNvPr id="8" name="Szövegdoboz 7"/>
          <p:cNvSpPr txBox="1"/>
          <p:nvPr/>
        </p:nvSpPr>
        <p:spPr>
          <a:xfrm>
            <a:off x="414507" y="1995744"/>
            <a:ext cx="8568952" cy="1754326"/>
          </a:xfrm>
          <a:prstGeom prst="rect">
            <a:avLst/>
          </a:prstGeom>
          <a:noFill/>
        </p:spPr>
        <p:txBody>
          <a:bodyPr wrap="square" rtlCol="0">
            <a:spAutoFit/>
          </a:bodyPr>
          <a:lstStyle/>
          <a:p>
            <a:r>
              <a:rPr lang="de-DE"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 Wann wird die Wasserlinse 3 m2, 6 m2, 12 m2 groß? Jetzt ohne des Graphen: Wann wird die Wasserlinse 24 m2 groß?</a:t>
            </a:r>
          </a:p>
        </p:txBody>
      </p:sp>
      <p:sp>
        <p:nvSpPr>
          <p:cNvPr id="9" name="Szövegdoboz 8"/>
          <p:cNvSpPr txBox="1"/>
          <p:nvPr/>
        </p:nvSpPr>
        <p:spPr>
          <a:xfrm>
            <a:off x="414507" y="2032988"/>
            <a:ext cx="8568952" cy="1200329"/>
          </a:xfrm>
          <a:prstGeom prst="rect">
            <a:avLst/>
          </a:prstGeom>
          <a:noFill/>
        </p:spPr>
        <p:txBody>
          <a:bodyPr wrap="square" rtlCol="0">
            <a:spAutoFit/>
          </a:bodyPr>
          <a:lstStyle/>
          <a:p>
            <a:r>
              <a:rPr lang="de-DE"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3. Die gleiche Frage für: 5 m2, 10 m2, 20 m2. </a:t>
            </a:r>
            <a:r>
              <a:rPr lang="de-DE" sz="3600" b="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Was kannst du entdecken?</a:t>
            </a:r>
          </a:p>
        </p:txBody>
      </p:sp>
      <p:sp>
        <p:nvSpPr>
          <p:cNvPr id="10" name="Szövegdoboz 9"/>
          <p:cNvSpPr txBox="1"/>
          <p:nvPr/>
        </p:nvSpPr>
        <p:spPr>
          <a:xfrm>
            <a:off x="525647" y="2032181"/>
            <a:ext cx="8568952" cy="1754326"/>
          </a:xfrm>
          <a:prstGeom prst="rect">
            <a:avLst/>
          </a:prstGeom>
          <a:noFill/>
        </p:spPr>
        <p:txBody>
          <a:bodyPr wrap="square" rtlCol="0">
            <a:spAutoFit/>
          </a:bodyPr>
          <a:lstStyle/>
          <a:p>
            <a:r>
              <a:rPr lang="de-DE"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4. </a:t>
            </a:r>
            <a:r>
              <a:rPr lang="de-DE" sz="3600" b="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Versuche mal mit eigenen Worten zu erzählen, nach welchem Gesetz die Wasserlinse wächst!</a:t>
            </a:r>
          </a:p>
        </p:txBody>
      </p:sp>
      <p:sp>
        <p:nvSpPr>
          <p:cNvPr id="11" name="Szövegdoboz 10"/>
          <p:cNvSpPr txBox="1"/>
          <p:nvPr/>
        </p:nvSpPr>
        <p:spPr>
          <a:xfrm>
            <a:off x="395536" y="2000021"/>
            <a:ext cx="8568952" cy="1754326"/>
          </a:xfrm>
          <a:prstGeom prst="rect">
            <a:avLst/>
          </a:prstGeom>
          <a:noFill/>
        </p:spPr>
        <p:txBody>
          <a:bodyPr wrap="square" rtlCol="0">
            <a:spAutoFit/>
          </a:bodyPr>
          <a:lstStyle/>
          <a:p>
            <a:r>
              <a:rPr lang="de-DE"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5. </a:t>
            </a:r>
            <a:r>
              <a:rPr lang="de-DE" sz="3600" b="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Könntest du den entdeckten Zusammenhang mit Hilfe von Funktionen beschreiben?</a:t>
            </a:r>
          </a:p>
        </p:txBody>
      </p:sp>
    </p:spTree>
    <p:extLst>
      <p:ext uri="{BB962C8B-B14F-4D97-AF65-F5344CB8AC3E}">
        <p14:creationId xmlns:p14="http://schemas.microsoft.com/office/powerpoint/2010/main" val="332728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9"/>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0"/>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P spid="11"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571500" indent="-571500">
          <a:buFont typeface="Arial" pitchFamily="34" charset="0"/>
          <a:buChar char="•"/>
          <a:defRPr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defRPr>
        </a:defPPr>
      </a:lstStyle>
    </a:txDef>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1042</Words>
  <Application>Microsoft Office PowerPoint</Application>
  <PresentationFormat>Diavetítés a képernyőre (4:3 oldalarány)</PresentationFormat>
  <Paragraphs>168</Paragraphs>
  <Slides>16</Slides>
  <Notes>3</Notes>
  <HiddenSlides>0</HiddenSlides>
  <MMClips>0</MMClips>
  <ScaleCrop>false</ScaleCrop>
  <HeadingPairs>
    <vt:vector size="4" baseType="variant">
      <vt:variant>
        <vt:lpstr>Téma</vt:lpstr>
      </vt:variant>
      <vt:variant>
        <vt:i4>1</vt:i4>
      </vt:variant>
      <vt:variant>
        <vt:lpstr>Diacímek</vt:lpstr>
      </vt:variant>
      <vt:variant>
        <vt:i4>16</vt:i4>
      </vt:variant>
    </vt:vector>
  </HeadingPairs>
  <TitlesOfParts>
    <vt:vector size="17" baseType="lpstr">
      <vt:lpstr>Office-téma</vt:lpstr>
      <vt:lpstr>Az exponenciális függvény és alkalmazásai</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WXPEE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exponential and logarithmic functions and their applications through the software GeoGebra</dc:title>
  <dc:creator>Várady Ferenc</dc:creator>
  <cp:lastModifiedBy>Asus</cp:lastModifiedBy>
  <cp:revision>43</cp:revision>
  <dcterms:created xsi:type="dcterms:W3CDTF">2012-05-23T11:03:12Z</dcterms:created>
  <dcterms:modified xsi:type="dcterms:W3CDTF">2013-01-25T20:02:00Z</dcterms:modified>
</cp:coreProperties>
</file>