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73" r:id="rId4"/>
    <p:sldId id="274" r:id="rId5"/>
    <p:sldId id="275" r:id="rId6"/>
    <p:sldId id="287" r:id="rId7"/>
    <p:sldId id="288" r:id="rId8"/>
    <p:sldId id="278" r:id="rId9"/>
    <p:sldId id="279" r:id="rId10"/>
    <p:sldId id="280" r:id="rId11"/>
    <p:sldId id="281" r:id="rId12"/>
    <p:sldId id="285" r:id="rId13"/>
    <p:sldId id="284" r:id="rId14"/>
    <p:sldId id="286" r:id="rId1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7D47"/>
    <a:srgbClr val="347844"/>
    <a:srgbClr val="367E47"/>
    <a:srgbClr val="C0C0C0"/>
    <a:srgbClr val="EAEAEA"/>
    <a:srgbClr val="990033"/>
    <a:srgbClr val="FEF4EC"/>
    <a:srgbClr val="FEEFE2"/>
    <a:srgbClr val="FEE5C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47" autoAdjust="0"/>
    <p:restoredTop sz="90654" autoAdjust="0"/>
  </p:normalViewPr>
  <p:slideViewPr>
    <p:cSldViewPr>
      <p:cViewPr>
        <p:scale>
          <a:sx n="100" d="100"/>
          <a:sy n="100" d="100"/>
        </p:scale>
        <p:origin x="-5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JS\Desktop\vyskum%20vstup2010\spracovanieB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k-SK"/>
              <a:t>Természetes számok</a:t>
            </a:r>
          </a:p>
        </c:rich>
      </c:tx>
      <c:layout>
        <c:manualLayout>
          <c:xMode val="edge"/>
          <c:yMode val="edge"/>
          <c:x val="0.36619792244279326"/>
          <c:y val="3.8610038610038609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24149446107969"/>
          <c:y val="0.22779963315396387"/>
          <c:w val="0.7206589290340033"/>
          <c:h val="0.62162279353959327"/>
        </c:manualLayout>
      </c:layout>
      <c:bar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'vysledky uloh'!$B$81:$K$81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5a</c:v>
                </c:pt>
                <c:pt idx="5">
                  <c:v>5b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'vysledky uloh'!$B$82:$K$82</c:f>
              <c:numCache>
                <c:formatCode>0.00</c:formatCode>
                <c:ptCount val="10"/>
                <c:pt idx="0">
                  <c:v>70.833333333333343</c:v>
                </c:pt>
                <c:pt idx="1">
                  <c:v>94.444444444444443</c:v>
                </c:pt>
                <c:pt idx="2">
                  <c:v>93.055555555555557</c:v>
                </c:pt>
                <c:pt idx="3">
                  <c:v>65.277777777777786</c:v>
                </c:pt>
                <c:pt idx="4">
                  <c:v>41.666666666666671</c:v>
                </c:pt>
                <c:pt idx="5">
                  <c:v>31.944444444444443</c:v>
                </c:pt>
                <c:pt idx="6">
                  <c:v>95.138888888888886</c:v>
                </c:pt>
                <c:pt idx="7">
                  <c:v>78.125</c:v>
                </c:pt>
                <c:pt idx="8">
                  <c:v>48.611111111111107</c:v>
                </c:pt>
                <c:pt idx="9">
                  <c:v>84.722222222222214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cat>
            <c:strRef>
              <c:f>'vysledky uloh'!$B$81:$K$81</c:f>
              <c:strCache>
                <c:ptCount val="10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5a</c:v>
                </c:pt>
                <c:pt idx="5">
                  <c:v>5b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</c:strCache>
            </c:strRef>
          </c:cat>
          <c:val>
            <c:numRef>
              <c:f>'vysledky uloh'!$B$83:$K$83</c:f>
              <c:numCache>
                <c:formatCode>General</c:formatCode>
                <c:ptCount val="10"/>
                <c:pt idx="0">
                  <c:v>77</c:v>
                </c:pt>
                <c:pt idx="1">
                  <c:v>90</c:v>
                </c:pt>
                <c:pt idx="2">
                  <c:v>90</c:v>
                </c:pt>
                <c:pt idx="3">
                  <c:v>65</c:v>
                </c:pt>
                <c:pt idx="4">
                  <c:v>23</c:v>
                </c:pt>
                <c:pt idx="5">
                  <c:v>23</c:v>
                </c:pt>
                <c:pt idx="6">
                  <c:v>88</c:v>
                </c:pt>
                <c:pt idx="7">
                  <c:v>54</c:v>
                </c:pt>
                <c:pt idx="8">
                  <c:v>71</c:v>
                </c:pt>
                <c:pt idx="9">
                  <c:v>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1984128"/>
        <c:axId val="141985664"/>
      </c:barChart>
      <c:catAx>
        <c:axId val="141984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1419856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1985664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k-SK"/>
                  <a:t>%</a:t>
                </a:r>
              </a:p>
            </c:rich>
          </c:tx>
          <c:layout>
            <c:manualLayout>
              <c:xMode val="edge"/>
              <c:yMode val="edge"/>
              <c:x val="8.0594679186228479E-2"/>
              <c:y val="8.6229896938558315E-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141984128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k-S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8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k-SK"/>
              <a:t>Egész számok</a:t>
            </a:r>
          </a:p>
        </c:rich>
      </c:tx>
      <c:layout>
        <c:manualLayout>
          <c:xMode val="edge"/>
          <c:yMode val="edge"/>
          <c:x val="0.40703517587939697"/>
          <c:y val="3.8461538461538464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557788944723618"/>
          <c:y val="0.24615384615384617"/>
          <c:w val="0.7160804020100503"/>
          <c:h val="0.5461538461538461"/>
        </c:manualLayout>
      </c:layout>
      <c:bar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'vysledky uloh'!$L$81:$V$81</c:f>
              <c:numCache>
                <c:formatCode>General</c:formatCode>
                <c:ptCount val="11"/>
                <c:pt idx="0" formatCode="0.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</c:numCache>
            </c:numRef>
          </c:cat>
          <c:val>
            <c:numRef>
              <c:f>'vysledky uloh'!$L$82:$V$82</c:f>
              <c:numCache>
                <c:formatCode>0.00</c:formatCode>
                <c:ptCount val="11"/>
                <c:pt idx="0">
                  <c:v>94.444444444444443</c:v>
                </c:pt>
                <c:pt idx="1">
                  <c:v>52.777777777777779</c:v>
                </c:pt>
                <c:pt idx="2">
                  <c:v>90.972222222222214</c:v>
                </c:pt>
                <c:pt idx="3">
                  <c:v>87.5</c:v>
                </c:pt>
                <c:pt idx="4">
                  <c:v>75</c:v>
                </c:pt>
                <c:pt idx="5">
                  <c:v>87.5</c:v>
                </c:pt>
                <c:pt idx="6">
                  <c:v>63.888888888888886</c:v>
                </c:pt>
                <c:pt idx="7">
                  <c:v>95.833333333333343</c:v>
                </c:pt>
                <c:pt idx="8">
                  <c:v>88.888888888888886</c:v>
                </c:pt>
                <c:pt idx="9">
                  <c:v>87.5</c:v>
                </c:pt>
                <c:pt idx="10">
                  <c:v>88.888888888888886</c:v>
                </c:pt>
              </c:numCache>
            </c:numRef>
          </c:val>
        </c:ser>
        <c:ser>
          <c:idx val="1"/>
          <c:order val="1"/>
          <c:tx>
            <c:v>2011</c:v>
          </c:tx>
          <c:spPr>
            <a:solidFill>
              <a:srgbClr val="C00000"/>
            </a:solidFill>
          </c:spPr>
          <c:invertIfNegative val="0"/>
          <c:cat>
            <c:numRef>
              <c:f>'vysledky uloh'!$L$81:$V$81</c:f>
              <c:numCache>
                <c:formatCode>General</c:formatCode>
                <c:ptCount val="11"/>
                <c:pt idx="0" formatCode="0.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  <c:pt idx="7">
                  <c:v>17</c:v>
                </c:pt>
                <c:pt idx="8">
                  <c:v>18</c:v>
                </c:pt>
                <c:pt idx="9">
                  <c:v>19</c:v>
                </c:pt>
                <c:pt idx="10">
                  <c:v>20</c:v>
                </c:pt>
              </c:numCache>
            </c:numRef>
          </c:cat>
          <c:val>
            <c:numRef>
              <c:f>'vysledky uloh'!$L$83:$V$83</c:f>
              <c:numCache>
                <c:formatCode>General</c:formatCode>
                <c:ptCount val="11"/>
                <c:pt idx="0">
                  <c:v>90</c:v>
                </c:pt>
                <c:pt idx="1">
                  <c:v>49</c:v>
                </c:pt>
                <c:pt idx="2">
                  <c:v>81</c:v>
                </c:pt>
                <c:pt idx="3">
                  <c:v>86</c:v>
                </c:pt>
                <c:pt idx="4">
                  <c:v>65</c:v>
                </c:pt>
                <c:pt idx="5">
                  <c:v>80</c:v>
                </c:pt>
                <c:pt idx="6">
                  <c:v>74</c:v>
                </c:pt>
                <c:pt idx="7">
                  <c:v>87</c:v>
                </c:pt>
                <c:pt idx="8">
                  <c:v>88</c:v>
                </c:pt>
                <c:pt idx="9">
                  <c:v>75</c:v>
                </c:pt>
                <c:pt idx="10">
                  <c:v>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31680"/>
        <c:axId val="142633600"/>
      </c:barChart>
      <c:catAx>
        <c:axId val="1426316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k-SK"/>
                  <a:t>a</a:t>
                </a:r>
                <a:r>
                  <a:rPr lang="sk-SK" baseline="0"/>
                  <a:t> feladat száma</a:t>
                </a:r>
                <a:endParaRPr lang="sk-SK"/>
              </a:p>
            </c:rich>
          </c:tx>
          <c:layout>
            <c:manualLayout>
              <c:xMode val="edge"/>
              <c:yMode val="edge"/>
              <c:x val="0.17336683417085427"/>
              <c:y val="0.86538461538461542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142633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633600"/>
        <c:scaling>
          <c:orientation val="minMax"/>
          <c:max val="1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 rot="-180000" vert="horz"/>
              <a:lstStyle/>
              <a:p>
                <a:pPr algn="ctr"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k-SK"/>
                  <a:t>%</a:t>
                </a:r>
              </a:p>
            </c:rich>
          </c:tx>
          <c:layout>
            <c:manualLayout>
              <c:xMode val="edge"/>
              <c:yMode val="edge"/>
              <c:x val="6.030150753768844E-2"/>
              <c:y val="0.13205128205128205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142631680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k-S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sk-SK"/>
              <a:t>Tizedes</a:t>
            </a:r>
            <a:r>
              <a:rPr lang="sk-SK" baseline="0"/>
              <a:t> számok</a:t>
            </a:r>
            <a:endParaRPr lang="sk-SK"/>
          </a:p>
        </c:rich>
      </c:tx>
      <c:layout>
        <c:manualLayout>
          <c:xMode val="edge"/>
          <c:yMode val="edge"/>
          <c:x val="0.36739736000153267"/>
          <c:y val="3.8167938931297711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0085063658720463"/>
          <c:y val="0.18702330147662838"/>
          <c:w val="0.76399208293435161"/>
          <c:h val="0.66666786880647566"/>
        </c:manualLayout>
      </c:layout>
      <c:barChart>
        <c:barDir val="col"/>
        <c:grouping val="clustered"/>
        <c:varyColors val="0"/>
        <c:ser>
          <c:idx val="0"/>
          <c:order val="0"/>
          <c:tx>
            <c:v>2010</c:v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numRef>
              <c:f>'vysledky uloh'!$W$81:$AF$81</c:f>
              <c:numCache>
                <c:formatCode>General</c:formatCode>
                <c:ptCount val="10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</c:numCache>
            </c:numRef>
          </c:cat>
          <c:val>
            <c:numRef>
              <c:f>'vysledky uloh'!$W$82:$AF$82</c:f>
              <c:numCache>
                <c:formatCode>0.00</c:formatCode>
                <c:ptCount val="10"/>
                <c:pt idx="0">
                  <c:v>54.166666666666664</c:v>
                </c:pt>
                <c:pt idx="1">
                  <c:v>84.722222222222214</c:v>
                </c:pt>
                <c:pt idx="2">
                  <c:v>88.888888888888886</c:v>
                </c:pt>
                <c:pt idx="3">
                  <c:v>66.666666666666657</c:v>
                </c:pt>
                <c:pt idx="4">
                  <c:v>68.055555555555557</c:v>
                </c:pt>
                <c:pt idx="5">
                  <c:v>72.222222222222214</c:v>
                </c:pt>
                <c:pt idx="6">
                  <c:v>68.055555555555557</c:v>
                </c:pt>
                <c:pt idx="7">
                  <c:v>25</c:v>
                </c:pt>
                <c:pt idx="8">
                  <c:v>59.722222222222221</c:v>
                </c:pt>
                <c:pt idx="9">
                  <c:v>63.888888888888886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cat>
            <c:numRef>
              <c:f>'vysledky uloh'!$W$81:$AF$81</c:f>
              <c:numCache>
                <c:formatCode>General</c:formatCode>
                <c:ptCount val="10"/>
                <c:pt idx="0">
                  <c:v>21</c:v>
                </c:pt>
                <c:pt idx="1">
                  <c:v>22</c:v>
                </c:pt>
                <c:pt idx="2">
                  <c:v>23</c:v>
                </c:pt>
                <c:pt idx="3">
                  <c:v>24</c:v>
                </c:pt>
                <c:pt idx="4">
                  <c:v>25</c:v>
                </c:pt>
                <c:pt idx="5">
                  <c:v>26</c:v>
                </c:pt>
                <c:pt idx="6">
                  <c:v>27</c:v>
                </c:pt>
                <c:pt idx="7">
                  <c:v>28</c:v>
                </c:pt>
                <c:pt idx="8">
                  <c:v>29</c:v>
                </c:pt>
                <c:pt idx="9">
                  <c:v>30</c:v>
                </c:pt>
              </c:numCache>
            </c:numRef>
          </c:cat>
          <c:val>
            <c:numRef>
              <c:f>'vysledky uloh'!$W$83:$AF$83</c:f>
              <c:numCache>
                <c:formatCode>General</c:formatCode>
                <c:ptCount val="10"/>
                <c:pt idx="0">
                  <c:v>41</c:v>
                </c:pt>
                <c:pt idx="1">
                  <c:v>87</c:v>
                </c:pt>
                <c:pt idx="2">
                  <c:v>88</c:v>
                </c:pt>
                <c:pt idx="3">
                  <c:v>75</c:v>
                </c:pt>
                <c:pt idx="4">
                  <c:v>86</c:v>
                </c:pt>
                <c:pt idx="5">
                  <c:v>65</c:v>
                </c:pt>
                <c:pt idx="6">
                  <c:v>54</c:v>
                </c:pt>
                <c:pt idx="7">
                  <c:v>38</c:v>
                </c:pt>
                <c:pt idx="8">
                  <c:v>64</c:v>
                </c:pt>
                <c:pt idx="9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676352"/>
        <c:axId val="142677888"/>
      </c:barChart>
      <c:catAx>
        <c:axId val="142676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142677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42677888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sk-SK"/>
                  <a:t>%</a:t>
                </a:r>
              </a:p>
            </c:rich>
          </c:tx>
          <c:layout>
            <c:manualLayout>
              <c:xMode val="edge"/>
              <c:yMode val="edge"/>
              <c:x val="6.0827250608272508E-2"/>
              <c:y val="0.10050970727895651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sk-SK"/>
          </a:p>
        </c:txPr>
        <c:crossAx val="142676352"/>
        <c:crosses val="autoZero"/>
        <c:crossBetween val="between"/>
      </c:valAx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sk-S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sk-SK" sz="1400"/>
              <a:t> Négyszogek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</c:v>
          </c:tx>
          <c:invertIfNegative val="0"/>
          <c:val>
            <c:numRef>
              <c:f>'vysledky uloh'!$AH$82:$AQ$82</c:f>
              <c:numCache>
                <c:formatCode>0.00</c:formatCode>
                <c:ptCount val="10"/>
                <c:pt idx="0">
                  <c:v>65.277777777777786</c:v>
                </c:pt>
                <c:pt idx="1">
                  <c:v>80.555555555555557</c:v>
                </c:pt>
                <c:pt idx="2">
                  <c:v>61.111111111111114</c:v>
                </c:pt>
                <c:pt idx="3">
                  <c:v>59.722222222222221</c:v>
                </c:pt>
                <c:pt idx="4">
                  <c:v>54.166666666666664</c:v>
                </c:pt>
                <c:pt idx="5">
                  <c:v>38.888888888888893</c:v>
                </c:pt>
                <c:pt idx="6">
                  <c:v>81.944444444444443</c:v>
                </c:pt>
                <c:pt idx="7">
                  <c:v>61.111111111111114</c:v>
                </c:pt>
                <c:pt idx="8">
                  <c:v>65.277777777777786</c:v>
                </c:pt>
                <c:pt idx="9">
                  <c:v>65.277777777777786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val>
            <c:numRef>
              <c:f>'vysledky uloh'!$AH$83:$AQ$83</c:f>
              <c:numCache>
                <c:formatCode>General</c:formatCode>
                <c:ptCount val="10"/>
                <c:pt idx="0">
                  <c:v>98</c:v>
                </c:pt>
                <c:pt idx="1">
                  <c:v>98</c:v>
                </c:pt>
                <c:pt idx="2">
                  <c:v>100</c:v>
                </c:pt>
                <c:pt idx="3">
                  <c:v>82</c:v>
                </c:pt>
                <c:pt idx="4">
                  <c:v>100</c:v>
                </c:pt>
                <c:pt idx="5">
                  <c:v>95</c:v>
                </c:pt>
                <c:pt idx="6">
                  <c:v>98</c:v>
                </c:pt>
                <c:pt idx="7">
                  <c:v>98</c:v>
                </c:pt>
                <c:pt idx="8">
                  <c:v>95</c:v>
                </c:pt>
                <c:pt idx="9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45728"/>
        <c:axId val="142347264"/>
      </c:barChart>
      <c:catAx>
        <c:axId val="1423457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2347264"/>
        <c:crosses val="autoZero"/>
        <c:auto val="1"/>
        <c:lblAlgn val="ctr"/>
        <c:lblOffset val="100"/>
        <c:noMultiLvlLbl val="0"/>
      </c:catAx>
      <c:valAx>
        <c:axId val="1423472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23457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sk-SK" sz="1400"/>
              <a:t>paralelogramma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</c:v>
          </c:tx>
          <c:invertIfNegative val="0"/>
          <c:val>
            <c:numRef>
              <c:f>'vysledky uloh'!$AR$82:$BA$82</c:f>
              <c:numCache>
                <c:formatCode>0.00</c:formatCode>
                <c:ptCount val="10"/>
                <c:pt idx="0">
                  <c:v>22.222222222222221</c:v>
                </c:pt>
                <c:pt idx="1">
                  <c:v>26.388888888888889</c:v>
                </c:pt>
                <c:pt idx="2">
                  <c:v>30.555555555555557</c:v>
                </c:pt>
                <c:pt idx="3">
                  <c:v>8.3333333333333321</c:v>
                </c:pt>
                <c:pt idx="4">
                  <c:v>11.111111111111111</c:v>
                </c:pt>
                <c:pt idx="5">
                  <c:v>54.166666666666664</c:v>
                </c:pt>
                <c:pt idx="6">
                  <c:v>40.277777777777779</c:v>
                </c:pt>
                <c:pt idx="7">
                  <c:v>50</c:v>
                </c:pt>
                <c:pt idx="8">
                  <c:v>30.555555555555557</c:v>
                </c:pt>
                <c:pt idx="9">
                  <c:v>9.7222222222222232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val>
            <c:numRef>
              <c:f>'vysledky uloh'!$AR$83:$BA$83</c:f>
              <c:numCache>
                <c:formatCode>General</c:formatCode>
                <c:ptCount val="10"/>
                <c:pt idx="0">
                  <c:v>78</c:v>
                </c:pt>
                <c:pt idx="1">
                  <c:v>95</c:v>
                </c:pt>
                <c:pt idx="2">
                  <c:v>98</c:v>
                </c:pt>
                <c:pt idx="3">
                  <c:v>98</c:v>
                </c:pt>
                <c:pt idx="4">
                  <c:v>35</c:v>
                </c:pt>
                <c:pt idx="5">
                  <c:v>97</c:v>
                </c:pt>
                <c:pt idx="6">
                  <c:v>98</c:v>
                </c:pt>
                <c:pt idx="7">
                  <c:v>95</c:v>
                </c:pt>
                <c:pt idx="8">
                  <c:v>86</c:v>
                </c:pt>
                <c:pt idx="9">
                  <c:v>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76960"/>
        <c:axId val="142378496"/>
      </c:barChart>
      <c:catAx>
        <c:axId val="142376960"/>
        <c:scaling>
          <c:orientation val="minMax"/>
        </c:scaling>
        <c:delete val="0"/>
        <c:axPos val="b"/>
        <c:majorTickMark val="out"/>
        <c:minorTickMark val="none"/>
        <c:tickLblPos val="nextTo"/>
        <c:crossAx val="142378496"/>
        <c:crosses val="autoZero"/>
        <c:auto val="1"/>
        <c:lblAlgn val="ctr"/>
        <c:lblOffset val="100"/>
        <c:noMultiLvlLbl val="0"/>
      </c:catAx>
      <c:valAx>
        <c:axId val="142378496"/>
        <c:scaling>
          <c:orientation val="minMax"/>
          <c:max val="1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23769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317085037999494"/>
          <c:y val="8.8704069342834674E-2"/>
          <c:w val="0.6678039788107426"/>
          <c:h val="0.80755800578235282"/>
        </c:manualLayout>
      </c:layout>
      <c:barChart>
        <c:barDir val="col"/>
        <c:grouping val="clustered"/>
        <c:varyColors val="0"/>
        <c:ser>
          <c:idx val="0"/>
          <c:order val="0"/>
          <c:tx>
            <c:v>2010</c:v>
          </c:tx>
          <c:invertIfNegative val="0"/>
          <c:cat>
            <c:strLit>
              <c:ptCount val="1"/>
              <c:pt idx="0">
                <c:v>kerulet terulet </c:v>
              </c:pt>
            </c:strLit>
          </c:cat>
          <c:val>
            <c:numRef>
              <c:f>'vysledky uloh'!$BL$82:$BN$82</c:f>
              <c:numCache>
                <c:formatCode>0.00</c:formatCode>
                <c:ptCount val="3"/>
                <c:pt idx="0">
                  <c:v>49.074074074074076</c:v>
                </c:pt>
                <c:pt idx="1">
                  <c:v>47.222222222222221</c:v>
                </c:pt>
                <c:pt idx="2">
                  <c:v>5.5555555555555554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cat>
            <c:strLit>
              <c:ptCount val="1"/>
              <c:pt idx="0">
                <c:v>kerulet terulet </c:v>
              </c:pt>
            </c:strLit>
          </c:cat>
          <c:val>
            <c:numRef>
              <c:f>'vysledky uloh'!$BL$83:$BN$83</c:f>
              <c:numCache>
                <c:formatCode>General</c:formatCode>
                <c:ptCount val="3"/>
                <c:pt idx="0">
                  <c:v>46</c:v>
                </c:pt>
                <c:pt idx="1">
                  <c:v>76</c:v>
                </c:pt>
                <c:pt idx="2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3981952"/>
        <c:axId val="145294464"/>
      </c:barChart>
      <c:catAx>
        <c:axId val="143981952"/>
        <c:scaling>
          <c:orientation val="minMax"/>
        </c:scaling>
        <c:delete val="0"/>
        <c:axPos val="b"/>
        <c:majorTickMark val="out"/>
        <c:minorTickMark val="none"/>
        <c:tickLblPos val="nextTo"/>
        <c:crossAx val="145294464"/>
        <c:crosses val="autoZero"/>
        <c:auto val="1"/>
        <c:lblAlgn val="ctr"/>
        <c:lblOffset val="100"/>
        <c:tickLblSkip val="5"/>
        <c:tickMarkSkip val="10"/>
        <c:noMultiLvlLbl val="0"/>
      </c:catAx>
      <c:valAx>
        <c:axId val="145294464"/>
        <c:scaling>
          <c:orientation val="minMax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39819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bg1"/>
    </a:soli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sk-SK" sz="1400"/>
              <a:t>Négyzet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2010</c:v>
          </c:tx>
          <c:invertIfNegative val="0"/>
          <c:val>
            <c:numRef>
              <c:f>'vysledky uloh'!$BB$82:$BK$82</c:f>
              <c:numCache>
                <c:formatCode>0.00</c:formatCode>
                <c:ptCount val="10"/>
                <c:pt idx="0">
                  <c:v>77.777777777777786</c:v>
                </c:pt>
                <c:pt idx="1">
                  <c:v>77.777777777777786</c:v>
                </c:pt>
                <c:pt idx="2">
                  <c:v>70.833333333333343</c:v>
                </c:pt>
                <c:pt idx="3">
                  <c:v>66.666666666666657</c:v>
                </c:pt>
                <c:pt idx="4">
                  <c:v>88.888888888888886</c:v>
                </c:pt>
                <c:pt idx="5">
                  <c:v>90.277777777777786</c:v>
                </c:pt>
                <c:pt idx="6">
                  <c:v>75</c:v>
                </c:pt>
                <c:pt idx="7">
                  <c:v>76.388888888888886</c:v>
                </c:pt>
                <c:pt idx="8">
                  <c:v>75</c:v>
                </c:pt>
                <c:pt idx="9">
                  <c:v>63.888888888888886</c:v>
                </c:pt>
              </c:numCache>
            </c:numRef>
          </c:val>
        </c:ser>
        <c:ser>
          <c:idx val="1"/>
          <c:order val="1"/>
          <c:tx>
            <c:v>2011</c:v>
          </c:tx>
          <c:invertIfNegative val="0"/>
          <c:val>
            <c:numRef>
              <c:f>'vysledky uloh'!$BB$83:$BK$83</c:f>
              <c:numCache>
                <c:formatCode>General</c:formatCode>
                <c:ptCount val="10"/>
                <c:pt idx="0">
                  <c:v>100</c:v>
                </c:pt>
                <c:pt idx="1">
                  <c:v>88</c:v>
                </c:pt>
                <c:pt idx="2">
                  <c:v>88</c:v>
                </c:pt>
                <c:pt idx="3">
                  <c:v>85</c:v>
                </c:pt>
                <c:pt idx="4">
                  <c:v>88</c:v>
                </c:pt>
                <c:pt idx="5">
                  <c:v>86</c:v>
                </c:pt>
                <c:pt idx="6">
                  <c:v>88</c:v>
                </c:pt>
                <c:pt idx="7">
                  <c:v>88</c:v>
                </c:pt>
                <c:pt idx="8">
                  <c:v>86</c:v>
                </c:pt>
                <c:pt idx="9">
                  <c:v>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5315328"/>
        <c:axId val="145316864"/>
      </c:barChart>
      <c:catAx>
        <c:axId val="145315328"/>
        <c:scaling>
          <c:orientation val="minMax"/>
        </c:scaling>
        <c:delete val="0"/>
        <c:axPos val="b"/>
        <c:majorTickMark val="out"/>
        <c:minorTickMark val="none"/>
        <c:tickLblPos val="nextTo"/>
        <c:crossAx val="145316864"/>
        <c:crosses val="autoZero"/>
        <c:auto val="1"/>
        <c:lblAlgn val="ctr"/>
        <c:lblOffset val="100"/>
        <c:noMultiLvlLbl val="0"/>
      </c:catAx>
      <c:valAx>
        <c:axId val="145316864"/>
        <c:scaling>
          <c:orientation val="minMax"/>
          <c:max val="100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1453153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612F689-3D7E-49F5-95D4-D9772EBDEF4E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5836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k-SK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k-SK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27712C-612F-4CE6-895C-EEBDB315E518}" type="slidenum">
              <a:rPr lang="sk-SK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78361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FF80DD-5996-4F05-B3F7-003044B10142}" type="slidenum">
              <a:rPr lang="sk-SK"/>
              <a:pPr/>
              <a:t>1</a:t>
            </a:fld>
            <a:endParaRPr lang="sk-SK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FEB350-FAFE-4C02-BFC5-9D752D722270}" type="slidenum">
              <a:rPr lang="sk-SK"/>
              <a:pPr/>
              <a:t>11</a:t>
            </a:fld>
            <a:endParaRPr lang="sk-SK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435235-487E-4CA3-BB10-26D0B50F5295}" type="slidenum">
              <a:rPr lang="sk-SK"/>
              <a:pPr/>
              <a:t>12</a:t>
            </a:fld>
            <a:endParaRPr lang="sk-SK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F5072-6467-4855-89B5-CE93802E1BBF}" type="slidenum">
              <a:rPr lang="sk-SK"/>
              <a:pPr/>
              <a:t>13</a:t>
            </a:fld>
            <a:endParaRPr lang="sk-SK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DBFAA2-A000-4F76-A2D4-66F1D7B78F56}" type="slidenum">
              <a:rPr lang="sk-SK"/>
              <a:pPr/>
              <a:t>14</a:t>
            </a:fld>
            <a:endParaRPr lang="sk-SK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3FA4C2-1AF1-49B4-A79D-CB005836E758}" type="slidenum">
              <a:rPr lang="sk-SK"/>
              <a:pPr/>
              <a:t>2</a:t>
            </a:fld>
            <a:endParaRPr lang="sk-SK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408978-F1F5-43A9-85DA-9F114F04A6E5}" type="slidenum">
              <a:rPr lang="sk-SK"/>
              <a:pPr/>
              <a:t>3</a:t>
            </a:fld>
            <a:endParaRPr lang="sk-SK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D6AFF-9C59-4727-887F-67427BCB9209}" type="slidenum">
              <a:rPr lang="sk-SK"/>
              <a:pPr/>
              <a:t>4</a:t>
            </a:fld>
            <a:endParaRPr lang="sk-SK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333C13-086B-4048-ACBF-A312B3EF5BF7}" type="slidenum">
              <a:rPr lang="sk-SK"/>
              <a:pPr/>
              <a:t>5</a:t>
            </a:fld>
            <a:endParaRPr lang="sk-SK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27712C-612F-4CE6-895C-EEBDB315E518}" type="slidenum">
              <a:rPr lang="sk-SK" smtClean="0"/>
              <a:pPr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1393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B038E-43E5-41CD-8F1C-D054E8D56446}" type="slidenum">
              <a:rPr lang="sk-SK"/>
              <a:pPr/>
              <a:t>8</a:t>
            </a:fld>
            <a:endParaRPr lang="sk-SK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C9E11-E710-46BC-A18E-F6DC2AF4475B}" type="slidenum">
              <a:rPr lang="sk-SK"/>
              <a:pPr/>
              <a:t>9</a:t>
            </a:fld>
            <a:endParaRPr lang="sk-SK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533AD7-8DD3-4A0E-9E5C-098B4AC8DDBD}" type="slidenum">
              <a:rPr lang="sk-SK"/>
              <a:pPr/>
              <a:t>10</a:t>
            </a:fld>
            <a:endParaRPr lang="sk-SK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85039F-88EB-430F-9A87-96F141928DC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502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47D538-F469-4F9B-AADD-209682F93BEB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520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37CF31-6BB9-4085-8DFC-3A63A92C2F4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275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2443083-4A91-45BA-95B9-180ECC5CA27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0396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ext a dva objek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čísla snímky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9851431-AC4F-4895-A678-909AB49952E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6753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C2DBC-C1AD-404B-AAB5-4B9A2870026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867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5FA823-29F9-4CD9-8397-C21BA1590A6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073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93C211-1BA1-41D8-8C1C-E141C9894A2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53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F08DA-8298-4A10-BD10-7224E9C05AA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372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A1704-D12F-4351-B1E1-DD637F424E9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4327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C5008-C130-42AE-98A1-D167F12A79B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971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E57622-33E2-4EF5-9F08-EC4AFF184C7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226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3424E-158F-4C3D-B72D-9FBDD8EE33A8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7464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21000">
              <a:srgbClr val="257D47"/>
            </a:gs>
            <a:gs pos="100000">
              <a:srgbClr val="156B13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30CAAE-F9F4-492E-AD44-9D6B3BB19E14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chemeClr val="bg1"/>
                </a:solidFill>
              </a:rPr>
              <a:t>Matematikai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ismeretek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az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alapiskolától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az</a:t>
            </a:r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egyetemig</a:t>
            </a:r>
            <a:r>
              <a:rPr lang="sk-SK" b="1" dirty="0"/>
              <a:t/>
            </a:r>
            <a:br>
              <a:rPr lang="sk-SK" b="1" dirty="0"/>
            </a:br>
            <a:endParaRPr lang="cs-CZ" sz="3200" dirty="0">
              <a:solidFill>
                <a:schemeClr val="bg1"/>
              </a:solidFill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84213" y="4797425"/>
            <a:ext cx="7848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AU" sz="2400" b="1" dirty="0" smtClean="0">
                <a:solidFill>
                  <a:srgbClr val="FFFF66"/>
                </a:solidFill>
              </a:rPr>
              <a:t> Pa</a:t>
            </a:r>
            <a:r>
              <a:rPr lang="sk-SK" sz="2400" b="1" dirty="0" err="1" smtClean="0">
                <a:solidFill>
                  <a:srgbClr val="FFFF66"/>
                </a:solidFill>
              </a:rPr>
              <a:t>rt</a:t>
            </a:r>
            <a:r>
              <a:rPr lang="en-AU" sz="2400" b="1" dirty="0" smtClean="0">
                <a:solidFill>
                  <a:srgbClr val="FFFF66"/>
                </a:solidFill>
              </a:rPr>
              <a:t> </a:t>
            </a:r>
            <a:r>
              <a:rPr lang="sk-SK" sz="2400" b="1" dirty="0" smtClean="0">
                <a:solidFill>
                  <a:srgbClr val="FFFF66"/>
                </a:solidFill>
              </a:rPr>
              <a:t> </a:t>
            </a:r>
            <a:r>
              <a:rPr lang="sk-SK" sz="2400" b="1" dirty="0" err="1" smtClean="0">
                <a:solidFill>
                  <a:srgbClr val="FFFF66"/>
                </a:solidFill>
              </a:rPr>
              <a:t>Edit</a:t>
            </a:r>
            <a:r>
              <a:rPr lang="sk-SK" sz="2400" b="1" dirty="0" smtClean="0">
                <a:solidFill>
                  <a:srgbClr val="FFFF66"/>
                </a:solidFill>
              </a:rPr>
              <a:t>                     </a:t>
            </a:r>
          </a:p>
          <a:p>
            <a:pPr algn="ctr"/>
            <a:r>
              <a:rPr lang="sk-SK" sz="2400" b="1" dirty="0" smtClean="0">
                <a:solidFill>
                  <a:srgbClr val="FFFF66"/>
                </a:solidFill>
              </a:rPr>
              <a:t> </a:t>
            </a:r>
            <a:r>
              <a:rPr lang="af-ZA" b="1" i="1" dirty="0" smtClean="0">
                <a:solidFill>
                  <a:srgbClr val="FFFF66"/>
                </a:solidFill>
              </a:rPr>
              <a:t> Sely</a:t>
            </a:r>
            <a:r>
              <a:rPr lang="sk-SK" b="1" i="1" dirty="0" smtClean="0">
                <a:solidFill>
                  <a:srgbClr val="FFFF66"/>
                </a:solidFill>
              </a:rPr>
              <a:t>e </a:t>
            </a:r>
            <a:r>
              <a:rPr lang="sk-SK" b="1" i="1" dirty="0" err="1" smtClean="0">
                <a:solidFill>
                  <a:srgbClr val="FFFF66"/>
                </a:solidFill>
              </a:rPr>
              <a:t>János</a:t>
            </a:r>
            <a:r>
              <a:rPr lang="sk-SK" b="1" i="1" dirty="0" smtClean="0">
                <a:solidFill>
                  <a:srgbClr val="FFFF66"/>
                </a:solidFill>
              </a:rPr>
              <a:t> </a:t>
            </a:r>
            <a:r>
              <a:rPr lang="sk-SK" b="1" i="1" dirty="0" err="1" smtClean="0">
                <a:solidFill>
                  <a:srgbClr val="FFFF66"/>
                </a:solidFill>
              </a:rPr>
              <a:t>Egyetem</a:t>
            </a:r>
            <a:endParaRPr lang="sk-SK" b="1" i="1" dirty="0">
              <a:solidFill>
                <a:srgbClr val="FFFF66"/>
              </a:solidFill>
            </a:endParaRPr>
          </a:p>
          <a:p>
            <a:pPr algn="ctr"/>
            <a:r>
              <a:rPr lang="af-ZA" b="1" i="1" dirty="0" smtClean="0">
                <a:solidFill>
                  <a:srgbClr val="FFFF66"/>
                </a:solidFill>
              </a:rPr>
              <a:t> Komárn</a:t>
            </a:r>
            <a:r>
              <a:rPr lang="sk-SK" b="1" i="1" dirty="0" smtClean="0">
                <a:solidFill>
                  <a:srgbClr val="FFFF66"/>
                </a:solidFill>
              </a:rPr>
              <a:t>o</a:t>
            </a:r>
            <a:r>
              <a:rPr lang="sk-SK" i="1" dirty="0" smtClean="0">
                <a:solidFill>
                  <a:srgbClr val="FFFF66"/>
                </a:solidFill>
              </a:rPr>
              <a:t>,  </a:t>
            </a:r>
            <a:r>
              <a:rPr lang="sk-SK" i="1" dirty="0" err="1" smtClean="0">
                <a:solidFill>
                  <a:srgbClr val="FFFF66"/>
                </a:solidFill>
              </a:rPr>
              <a:t>Szlovákia</a:t>
            </a:r>
            <a:r>
              <a:rPr lang="sk-SK" i="1" dirty="0" smtClean="0">
                <a:solidFill>
                  <a:srgbClr val="FFFF66"/>
                </a:solidFill>
              </a:rPr>
              <a:t>                                      </a:t>
            </a:r>
            <a:endParaRPr lang="sk-SK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512975" y="404664"/>
            <a:ext cx="8497887" cy="5905500"/>
          </a:xfrm>
          <a:solidFill>
            <a:srgbClr val="FEF4EC"/>
          </a:solidFill>
        </p:spPr>
        <p:txBody>
          <a:bodyPr/>
          <a:lstStyle/>
          <a:p>
            <a:endParaRPr lang="sk-SK" sz="2800"/>
          </a:p>
          <a:p>
            <a:endParaRPr lang="sk-SK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0" y="6629400"/>
            <a:ext cx="82708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sz="900">
                <a:solidFill>
                  <a:srgbClr val="C0C0C0"/>
                </a:solidFill>
              </a:rPr>
              <a:t>Jasná 2010</a:t>
            </a:r>
          </a:p>
        </p:txBody>
      </p:sp>
      <p:graphicFrame>
        <p:nvGraphicFramePr>
          <p:cNvPr id="50" name="Graf 4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9372840"/>
              </p:ext>
            </p:extLst>
          </p:nvPr>
        </p:nvGraphicFramePr>
        <p:xfrm>
          <a:off x="5004048" y="3861048"/>
          <a:ext cx="3648075" cy="2290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77072"/>
            <a:ext cx="3999542" cy="15156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6" name="Graf 4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16336537"/>
              </p:ext>
            </p:extLst>
          </p:nvPr>
        </p:nvGraphicFramePr>
        <p:xfrm>
          <a:off x="2555776" y="90872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0" grpId="0">
        <p:bldAsOne/>
      </p:bldGraphic>
      <p:bldGraphic spid="46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7848600" cy="490538"/>
          </a:xfrm>
        </p:spPr>
        <p:txBody>
          <a:bodyPr/>
          <a:lstStyle/>
          <a:p>
            <a:r>
              <a:rPr lang="sk-SK" sz="2800" b="1" dirty="0" err="1" smtClean="0">
                <a:solidFill>
                  <a:schemeClr val="bg1"/>
                </a:solidFill>
              </a:rPr>
              <a:t>Értékelés</a:t>
            </a:r>
            <a:r>
              <a:rPr lang="sk-SK" sz="2800" b="1" dirty="0" smtClean="0">
                <a:solidFill>
                  <a:schemeClr val="bg1"/>
                </a:solidFill>
              </a:rPr>
              <a:t> – </a:t>
            </a:r>
            <a:r>
              <a:rPr lang="sk-SK" sz="2800" b="1" dirty="0" err="1" smtClean="0">
                <a:solidFill>
                  <a:schemeClr val="bg1"/>
                </a:solidFill>
              </a:rPr>
              <a:t>tudás</a:t>
            </a:r>
            <a:r>
              <a:rPr lang="sk-SK" sz="2800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 err="1" smtClean="0">
                <a:solidFill>
                  <a:schemeClr val="bg1"/>
                </a:solidFill>
              </a:rPr>
              <a:t>hosszútávú</a:t>
            </a:r>
            <a:r>
              <a:rPr lang="sk-SK" sz="2800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 err="1" smtClean="0">
                <a:solidFill>
                  <a:schemeClr val="bg1"/>
                </a:solidFill>
              </a:rPr>
              <a:t>megmaradása</a:t>
            </a:r>
            <a:endParaRPr lang="sk-SK" sz="2800" b="1" dirty="0">
              <a:solidFill>
                <a:schemeClr val="bg1"/>
              </a:solidFill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280400" cy="5614988"/>
          </a:xfrm>
          <a:solidFill>
            <a:srgbClr val="FEF4EC"/>
          </a:solidFill>
        </p:spPr>
        <p:txBody>
          <a:bodyPr/>
          <a:lstStyle/>
          <a:p>
            <a:r>
              <a:rPr lang="sk-SK" sz="2800" dirty="0" err="1" smtClean="0"/>
              <a:t>Természetes</a:t>
            </a:r>
            <a:r>
              <a:rPr lang="sk-SK" sz="2800" dirty="0" smtClean="0"/>
              <a:t> </a:t>
            </a:r>
            <a:r>
              <a:rPr lang="sk-SK" sz="2800" dirty="0" err="1" smtClean="0"/>
              <a:t>számok</a:t>
            </a:r>
            <a:endParaRPr lang="sk-SK" sz="2800" dirty="0"/>
          </a:p>
          <a:p>
            <a:pPr lvl="1"/>
            <a:r>
              <a:rPr lang="sk-SK" sz="2000" dirty="0" smtClean="0">
                <a:solidFill>
                  <a:srgbClr val="7030A0"/>
                </a:solidFill>
              </a:rPr>
              <a:t>A </a:t>
            </a:r>
            <a:r>
              <a:rPr lang="sk-SK" sz="2000" dirty="0" err="1" smtClean="0">
                <a:solidFill>
                  <a:srgbClr val="7030A0"/>
                </a:solidFill>
              </a:rPr>
              <a:t>helyi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érték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megnevezése</a:t>
            </a:r>
            <a:r>
              <a:rPr lang="sk-SK" sz="2000" dirty="0" smtClean="0">
                <a:solidFill>
                  <a:srgbClr val="7030A0"/>
                </a:solidFill>
              </a:rPr>
              <a:t> 70-80%</a:t>
            </a:r>
            <a:endParaRPr lang="sk-SK" sz="2000" dirty="0">
              <a:solidFill>
                <a:srgbClr val="7030A0"/>
              </a:solidFill>
            </a:endParaRP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Kivonás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hu-HU" sz="2000" dirty="0" err="1" smtClean="0">
                <a:solidFill>
                  <a:srgbClr val="7030A0"/>
                </a:solidFill>
              </a:rPr>
              <a:t>ö</a:t>
            </a:r>
            <a:r>
              <a:rPr lang="sk-SK" sz="2000" dirty="0" err="1" smtClean="0">
                <a:solidFill>
                  <a:srgbClr val="7030A0"/>
                </a:solidFill>
              </a:rPr>
              <a:t>sszeadás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kétszeres</a:t>
            </a:r>
            <a:r>
              <a:rPr lang="sk-SK" sz="2000" dirty="0" smtClean="0">
                <a:solidFill>
                  <a:srgbClr val="7030A0"/>
                </a:solidFill>
              </a:rPr>
              <a:t> 10 </a:t>
            </a:r>
            <a:r>
              <a:rPr lang="sk-SK" sz="2000" dirty="0" err="1" smtClean="0">
                <a:solidFill>
                  <a:srgbClr val="7030A0"/>
                </a:solidFill>
              </a:rPr>
              <a:t>átlépéssel</a:t>
            </a:r>
            <a:r>
              <a:rPr lang="sk-SK" sz="2000" dirty="0" smtClean="0">
                <a:solidFill>
                  <a:srgbClr val="7030A0"/>
                </a:solidFill>
              </a:rPr>
              <a:t> 90% </a:t>
            </a:r>
            <a:r>
              <a:rPr lang="sk-SK" sz="2000" dirty="0" err="1" smtClean="0">
                <a:solidFill>
                  <a:srgbClr val="7030A0"/>
                </a:solidFill>
              </a:rPr>
              <a:t>fölött</a:t>
            </a:r>
            <a:endParaRPr lang="sk-SK" sz="2000" dirty="0" smtClean="0">
              <a:solidFill>
                <a:srgbClr val="7030A0"/>
              </a:solidFill>
            </a:endParaRP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Sorbarendezés</a:t>
            </a:r>
            <a:r>
              <a:rPr lang="sk-SK" sz="2000" dirty="0" smtClean="0">
                <a:solidFill>
                  <a:srgbClr val="7030A0"/>
                </a:solidFill>
              </a:rPr>
              <a:t> 90%</a:t>
            </a:r>
            <a:endParaRPr lang="sk-SK" sz="2000" b="1" dirty="0">
              <a:solidFill>
                <a:srgbClr val="7030A0"/>
              </a:solidFill>
            </a:endParaRP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Számírás</a:t>
            </a:r>
            <a:r>
              <a:rPr lang="sk-SK" sz="2000" dirty="0" smtClean="0">
                <a:solidFill>
                  <a:srgbClr val="7030A0"/>
                </a:solidFill>
              </a:rPr>
              <a:t>- </a:t>
            </a:r>
            <a:r>
              <a:rPr lang="sk-SK" sz="2000" dirty="0" err="1" smtClean="0">
                <a:solidFill>
                  <a:srgbClr val="7030A0"/>
                </a:solidFill>
              </a:rPr>
              <a:t>szóbeli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kifejez</a:t>
            </a:r>
            <a:r>
              <a:rPr lang="sk-SK" sz="2400" dirty="0" err="1" smtClean="0">
                <a:solidFill>
                  <a:srgbClr val="7030A0"/>
                </a:solidFill>
              </a:rPr>
              <a:t>és</a:t>
            </a:r>
            <a:endParaRPr lang="sk-SK" sz="2400" dirty="0">
              <a:solidFill>
                <a:srgbClr val="7030A0"/>
              </a:solidFill>
            </a:endParaRPr>
          </a:p>
          <a:p>
            <a:r>
              <a:rPr lang="sk-SK" sz="2800" dirty="0" err="1" smtClean="0"/>
              <a:t>Egész</a:t>
            </a:r>
            <a:r>
              <a:rPr lang="sk-SK" sz="2800" dirty="0" smtClean="0"/>
              <a:t> </a:t>
            </a:r>
            <a:r>
              <a:rPr lang="sk-SK" sz="2800" dirty="0" err="1" smtClean="0"/>
              <a:t>számok</a:t>
            </a:r>
            <a:endParaRPr lang="sk-SK" sz="2800" dirty="0" smtClean="0"/>
          </a:p>
          <a:p>
            <a:pPr marL="742950" lvl="2" indent="-342900"/>
            <a:r>
              <a:rPr lang="sk-SK" sz="2000" dirty="0" err="1">
                <a:solidFill>
                  <a:srgbClr val="7030A0"/>
                </a:solidFill>
              </a:rPr>
              <a:t>abszolút</a:t>
            </a:r>
            <a:r>
              <a:rPr lang="sk-SK" sz="2000" dirty="0">
                <a:solidFill>
                  <a:srgbClr val="7030A0"/>
                </a:solidFill>
              </a:rPr>
              <a:t> </a:t>
            </a:r>
            <a:r>
              <a:rPr lang="sk-SK" sz="2000" dirty="0" err="1">
                <a:solidFill>
                  <a:srgbClr val="7030A0"/>
                </a:solidFill>
              </a:rPr>
              <a:t>éretéket</a:t>
            </a:r>
            <a:r>
              <a:rPr lang="sk-SK" sz="2000" dirty="0">
                <a:solidFill>
                  <a:srgbClr val="7030A0"/>
                </a:solidFill>
              </a:rPr>
              <a:t> </a:t>
            </a:r>
            <a:r>
              <a:rPr lang="sk-SK" sz="2000" dirty="0" err="1">
                <a:solidFill>
                  <a:srgbClr val="7030A0"/>
                </a:solidFill>
              </a:rPr>
              <a:t>kivéve</a:t>
            </a:r>
            <a:r>
              <a:rPr lang="sk-SK" sz="2000" dirty="0">
                <a:solidFill>
                  <a:srgbClr val="7030A0"/>
                </a:solidFill>
              </a:rPr>
              <a:t> 90% </a:t>
            </a:r>
            <a:r>
              <a:rPr lang="sk-SK" sz="2000" dirty="0" err="1" smtClean="0">
                <a:solidFill>
                  <a:srgbClr val="7030A0"/>
                </a:solidFill>
              </a:rPr>
              <a:t>körüli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eredmény</a:t>
            </a:r>
            <a:endParaRPr lang="sk-SK" sz="2800" dirty="0">
              <a:solidFill>
                <a:srgbClr val="7030A0"/>
              </a:solidFill>
            </a:endParaRPr>
          </a:p>
          <a:p>
            <a:pPr marL="342900" lvl="1" indent="-342900">
              <a:buFontTx/>
              <a:buChar char="•"/>
            </a:pPr>
            <a:r>
              <a:rPr lang="sk-SK" dirty="0" err="1" smtClean="0"/>
              <a:t>Tizedes</a:t>
            </a:r>
            <a:r>
              <a:rPr lang="sk-SK" dirty="0" smtClean="0"/>
              <a:t> </a:t>
            </a:r>
            <a:r>
              <a:rPr lang="sk-SK" dirty="0" err="1" smtClean="0"/>
              <a:t>számok</a:t>
            </a:r>
            <a:r>
              <a:rPr lang="sk-SK" dirty="0" smtClean="0"/>
              <a:t>- </a:t>
            </a:r>
            <a:r>
              <a:rPr lang="sk-SK" dirty="0" err="1" smtClean="0"/>
              <a:t>nincs</a:t>
            </a:r>
            <a:r>
              <a:rPr lang="sk-SK" dirty="0" smtClean="0"/>
              <a:t> 90% </a:t>
            </a:r>
            <a:r>
              <a:rPr lang="sk-SK" dirty="0" err="1" smtClean="0"/>
              <a:t>feletti</a:t>
            </a:r>
            <a:r>
              <a:rPr lang="sk-SK" dirty="0" smtClean="0"/>
              <a:t> </a:t>
            </a:r>
            <a:r>
              <a:rPr lang="sk-SK" dirty="0" err="1" smtClean="0"/>
              <a:t>eredmény</a:t>
            </a:r>
            <a:endParaRPr lang="sk-SK" dirty="0" smtClean="0"/>
          </a:p>
          <a:p>
            <a:pPr marL="742950" lvl="2" indent="-342900"/>
            <a:r>
              <a:rPr lang="sk-SK" sz="2000" dirty="0" err="1">
                <a:solidFill>
                  <a:srgbClr val="7030A0"/>
                </a:solidFill>
              </a:rPr>
              <a:t>ö</a:t>
            </a:r>
            <a:r>
              <a:rPr lang="sk-SK" sz="2000" dirty="0" err="1" smtClean="0">
                <a:solidFill>
                  <a:srgbClr val="7030A0"/>
                </a:solidFill>
              </a:rPr>
              <a:t>sszehasonlítás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endParaRPr lang="sk-SK" sz="2000" dirty="0">
              <a:solidFill>
                <a:srgbClr val="7030A0"/>
              </a:solidFill>
            </a:endParaRPr>
          </a:p>
          <a:p>
            <a:pPr marL="742950" lvl="2" indent="-342900"/>
            <a:r>
              <a:rPr lang="sk-SK" sz="2000" dirty="0" err="1" smtClean="0">
                <a:solidFill>
                  <a:srgbClr val="7030A0"/>
                </a:solidFill>
              </a:rPr>
              <a:t>ö</a:t>
            </a:r>
            <a:r>
              <a:rPr lang="sk-SK" sz="2000" dirty="0" err="1" smtClean="0">
                <a:solidFill>
                  <a:srgbClr val="7030A0"/>
                </a:solidFill>
              </a:rPr>
              <a:t>sszeadás</a:t>
            </a:r>
            <a:r>
              <a:rPr lang="sk-SK" sz="2000" dirty="0" smtClean="0">
                <a:solidFill>
                  <a:srgbClr val="7030A0"/>
                </a:solidFill>
              </a:rPr>
              <a:t>, </a:t>
            </a:r>
            <a:r>
              <a:rPr lang="sk-SK" sz="2000" dirty="0" err="1" smtClean="0">
                <a:solidFill>
                  <a:srgbClr val="7030A0"/>
                </a:solidFill>
              </a:rPr>
              <a:t>szorzás</a:t>
            </a:r>
            <a:r>
              <a:rPr lang="sk-SK" sz="2400" dirty="0" smtClean="0">
                <a:solidFill>
                  <a:srgbClr val="7030A0"/>
                </a:solidFill>
              </a:rPr>
              <a:t> </a:t>
            </a:r>
            <a:endParaRPr lang="sk-SK" sz="2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8280400" cy="5614988"/>
          </a:xfrm>
          <a:solidFill>
            <a:srgbClr val="FEF4EC"/>
          </a:solidFill>
        </p:spPr>
        <p:txBody>
          <a:bodyPr/>
          <a:lstStyle/>
          <a:p>
            <a:r>
              <a:rPr lang="sk-SK" sz="2800" b="1" dirty="0" smtClean="0"/>
              <a:t>Geometria- </a:t>
            </a:r>
            <a:r>
              <a:rPr lang="sk-SK" sz="2800" b="1" dirty="0" err="1" smtClean="0"/>
              <a:t>alakzatok</a:t>
            </a:r>
            <a:endParaRPr lang="sk-SK" sz="2800" b="1" dirty="0" smtClean="0"/>
          </a:p>
          <a:p>
            <a:endParaRPr lang="sk-SK" sz="2800" b="1" dirty="0"/>
          </a:p>
          <a:p>
            <a:pPr lvl="1"/>
            <a:r>
              <a:rPr lang="sk-SK" sz="2400" b="1" dirty="0" err="1" smtClean="0">
                <a:solidFill>
                  <a:srgbClr val="CC0066"/>
                </a:solidFill>
              </a:rPr>
              <a:t>négyszög</a:t>
            </a:r>
            <a:endParaRPr lang="sk-SK" sz="2400" b="1" dirty="0">
              <a:solidFill>
                <a:srgbClr val="CC0066"/>
              </a:solidFill>
            </a:endParaRPr>
          </a:p>
          <a:p>
            <a:pPr lvl="1">
              <a:buFontTx/>
              <a:buNone/>
            </a:pPr>
            <a:endParaRPr lang="sk-SK" sz="2400" b="1" dirty="0">
              <a:solidFill>
                <a:srgbClr val="CC0066"/>
              </a:solidFill>
            </a:endParaRPr>
          </a:p>
          <a:p>
            <a:pPr lvl="1"/>
            <a:r>
              <a:rPr lang="sk-SK" sz="2400" b="1" dirty="0" err="1" smtClean="0">
                <a:solidFill>
                  <a:srgbClr val="CC0066"/>
                </a:solidFill>
              </a:rPr>
              <a:t>paralelogramma</a:t>
            </a:r>
            <a:r>
              <a:rPr lang="sk-SK" sz="2400" b="1" dirty="0" smtClean="0">
                <a:solidFill>
                  <a:srgbClr val="CC0066"/>
                </a:solidFill>
              </a:rPr>
              <a:t> </a:t>
            </a:r>
          </a:p>
          <a:p>
            <a:pPr lvl="1"/>
            <a:endParaRPr lang="sk-SK" sz="2400" b="1" dirty="0">
              <a:solidFill>
                <a:srgbClr val="CC0066"/>
              </a:solidFill>
            </a:endParaRPr>
          </a:p>
          <a:p>
            <a:pPr lvl="1"/>
            <a:endParaRPr lang="sk-SK" sz="2400" b="1" dirty="0">
              <a:solidFill>
                <a:srgbClr val="CC0066"/>
              </a:solidFill>
            </a:endParaRPr>
          </a:p>
          <a:p>
            <a:pPr lvl="1"/>
            <a:r>
              <a:rPr lang="sk-SK" sz="2400" b="1" dirty="0" err="1" smtClean="0">
                <a:solidFill>
                  <a:srgbClr val="CC0066"/>
                </a:solidFill>
              </a:rPr>
              <a:t>négyzet</a:t>
            </a:r>
            <a:endParaRPr lang="sk-SK" sz="2400" b="1" dirty="0">
              <a:solidFill>
                <a:srgbClr val="CC0066"/>
              </a:solidFill>
            </a:endParaRPr>
          </a:p>
          <a:p>
            <a:pPr lvl="1"/>
            <a:endParaRPr lang="sk-SK" sz="2400" b="1" dirty="0">
              <a:solidFill>
                <a:srgbClr val="CC0066"/>
              </a:solidFill>
            </a:endParaRPr>
          </a:p>
          <a:p>
            <a:pPr marL="457200" lvl="1" indent="0">
              <a:buNone/>
            </a:pPr>
            <a:endParaRPr lang="sk-SK" sz="2400" b="1" dirty="0">
              <a:solidFill>
                <a:srgbClr val="CC0066"/>
              </a:solidFill>
            </a:endParaRPr>
          </a:p>
        </p:txBody>
      </p:sp>
      <p:grpSp>
        <p:nvGrpSpPr>
          <p:cNvPr id="68628" name="Group 182"/>
          <p:cNvGrpSpPr>
            <a:grpSpLocks/>
          </p:cNvGrpSpPr>
          <p:nvPr/>
        </p:nvGrpSpPr>
        <p:grpSpPr bwMode="auto">
          <a:xfrm>
            <a:off x="3548512" y="3313113"/>
            <a:ext cx="3582988" cy="393700"/>
            <a:chOff x="302" y="107"/>
            <a:chExt cx="431" cy="42"/>
          </a:xfrm>
        </p:grpSpPr>
        <p:sp>
          <p:nvSpPr>
            <p:cNvPr id="68629" name="Text Box 8"/>
            <p:cNvSpPr txBox="1">
              <a:spLocks noChangeArrowheads="1"/>
            </p:cNvSpPr>
            <p:nvPr/>
          </p:nvSpPr>
          <p:spPr bwMode="auto">
            <a:xfrm>
              <a:off x="440" y="107"/>
              <a:ext cx="37" cy="3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sk-SK" altLang="zh-CN" sz="120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rPr>
                <a:t>D</a:t>
              </a:r>
              <a:endParaRPr lang="sk-SK"/>
            </a:p>
          </p:txBody>
        </p:sp>
        <p:sp>
          <p:nvSpPr>
            <p:cNvPr id="68630" name="Rectangle 9"/>
            <p:cNvSpPr>
              <a:spLocks noChangeArrowheads="1"/>
            </p:cNvSpPr>
            <p:nvPr/>
          </p:nvSpPr>
          <p:spPr bwMode="auto">
            <a:xfrm>
              <a:off x="302" y="138"/>
              <a:ext cx="431" cy="11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68631" name="Group 191"/>
          <p:cNvGrpSpPr>
            <a:grpSpLocks/>
          </p:cNvGrpSpPr>
          <p:nvPr/>
        </p:nvGrpSpPr>
        <p:grpSpPr bwMode="auto">
          <a:xfrm>
            <a:off x="4859338" y="1778000"/>
            <a:ext cx="525462" cy="541337"/>
            <a:chOff x="645" y="67"/>
            <a:chExt cx="61" cy="57"/>
          </a:xfrm>
        </p:grpSpPr>
        <p:sp>
          <p:nvSpPr>
            <p:cNvPr id="68632" name="Freeform 23"/>
            <p:cNvSpPr>
              <a:spLocks/>
            </p:cNvSpPr>
            <p:nvPr/>
          </p:nvSpPr>
          <p:spPr bwMode="auto">
            <a:xfrm rot="-1511667">
              <a:off x="645" y="67"/>
              <a:ext cx="61" cy="49"/>
            </a:xfrm>
            <a:custGeom>
              <a:avLst/>
              <a:gdLst>
                <a:gd name="T0" fmla="*/ 32 w 948"/>
                <a:gd name="T1" fmla="*/ 0 h 828"/>
                <a:gd name="T2" fmla="*/ 0 w 948"/>
                <a:gd name="T3" fmla="*/ 49 h 828"/>
                <a:gd name="T4" fmla="*/ 61 w 948"/>
                <a:gd name="T5" fmla="*/ 49 h 828"/>
                <a:gd name="T6" fmla="*/ 32 w 948"/>
                <a:gd name="T7" fmla="*/ 0 h 8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48"/>
                <a:gd name="T13" fmla="*/ 0 h 828"/>
                <a:gd name="T14" fmla="*/ 948 w 948"/>
                <a:gd name="T15" fmla="*/ 828 h 8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48" h="828">
                  <a:moveTo>
                    <a:pt x="492" y="0"/>
                  </a:moveTo>
                  <a:lnTo>
                    <a:pt x="0" y="828"/>
                  </a:lnTo>
                  <a:lnTo>
                    <a:pt x="948" y="828"/>
                  </a:lnTo>
                  <a:lnTo>
                    <a:pt x="492" y="0"/>
                  </a:lnTo>
                  <a:close/>
                </a:path>
              </a:pathLst>
            </a:custGeom>
            <a:solidFill>
              <a:srgbClr val="C0C0C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8633" name="Text Box 24"/>
            <p:cNvSpPr txBox="1">
              <a:spLocks noChangeArrowheads="1"/>
            </p:cNvSpPr>
            <p:nvPr/>
          </p:nvSpPr>
          <p:spPr bwMode="auto">
            <a:xfrm>
              <a:off x="656" y="86"/>
              <a:ext cx="37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sk-SK" altLang="zh-CN" sz="120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rPr>
                <a:t>G</a:t>
              </a:r>
              <a:endParaRPr lang="sk-SK"/>
            </a:p>
          </p:txBody>
        </p:sp>
      </p:grpSp>
      <p:grpSp>
        <p:nvGrpSpPr>
          <p:cNvPr id="68639" name="Group 187"/>
          <p:cNvGrpSpPr>
            <a:grpSpLocks/>
          </p:cNvGrpSpPr>
          <p:nvPr/>
        </p:nvGrpSpPr>
        <p:grpSpPr bwMode="auto">
          <a:xfrm>
            <a:off x="7478175" y="2893080"/>
            <a:ext cx="358775" cy="873125"/>
            <a:chOff x="953" y="40"/>
            <a:chExt cx="53" cy="92"/>
          </a:xfrm>
        </p:grpSpPr>
        <p:sp>
          <p:nvSpPr>
            <p:cNvPr id="68640" name="Rectangle 15"/>
            <p:cNvSpPr>
              <a:spLocks noChangeArrowheads="1"/>
            </p:cNvSpPr>
            <p:nvPr/>
          </p:nvSpPr>
          <p:spPr bwMode="auto">
            <a:xfrm>
              <a:off x="955" y="40"/>
              <a:ext cx="51" cy="88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8641" name="Text Box 14"/>
            <p:cNvSpPr txBox="1">
              <a:spLocks noChangeArrowheads="1"/>
            </p:cNvSpPr>
            <p:nvPr/>
          </p:nvSpPr>
          <p:spPr bwMode="auto">
            <a:xfrm>
              <a:off x="953" y="94"/>
              <a:ext cx="37" cy="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sk-SK" altLang="zh-CN" sz="120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rPr>
                <a:t>J</a:t>
              </a:r>
              <a:endParaRPr lang="sk-SK"/>
            </a:p>
          </p:txBody>
        </p:sp>
      </p:grpSp>
      <p:grpSp>
        <p:nvGrpSpPr>
          <p:cNvPr id="68642" name="Group 180"/>
          <p:cNvGrpSpPr>
            <a:grpSpLocks/>
          </p:cNvGrpSpPr>
          <p:nvPr/>
        </p:nvGrpSpPr>
        <p:grpSpPr bwMode="auto">
          <a:xfrm>
            <a:off x="3418189" y="1905000"/>
            <a:ext cx="536575" cy="590550"/>
            <a:chOff x="256" y="53"/>
            <a:chExt cx="63" cy="62"/>
          </a:xfrm>
        </p:grpSpPr>
        <p:sp>
          <p:nvSpPr>
            <p:cNvPr id="68643" name="AutoShape 6"/>
            <p:cNvSpPr>
              <a:spLocks noChangeArrowheads="1"/>
            </p:cNvSpPr>
            <p:nvPr/>
          </p:nvSpPr>
          <p:spPr bwMode="auto">
            <a:xfrm>
              <a:off x="256" y="53"/>
              <a:ext cx="63" cy="55"/>
            </a:xfrm>
            <a:prstGeom prst="hexagon">
              <a:avLst>
                <a:gd name="adj" fmla="val 28636"/>
                <a:gd name="vf" fmla="val 115470"/>
              </a:avLst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sp>
          <p:nvSpPr>
            <p:cNvPr id="68644" name="Text Box 5"/>
            <p:cNvSpPr txBox="1">
              <a:spLocks noChangeArrowheads="1"/>
            </p:cNvSpPr>
            <p:nvPr/>
          </p:nvSpPr>
          <p:spPr bwMode="auto">
            <a:xfrm>
              <a:off x="262" y="78"/>
              <a:ext cx="37" cy="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sk-SK" altLang="zh-CN" sz="120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rPr>
                <a:t>B</a:t>
              </a:r>
              <a:endParaRPr lang="sk-SK"/>
            </a:p>
          </p:txBody>
        </p:sp>
      </p:grpSp>
      <p:sp>
        <p:nvSpPr>
          <p:cNvPr id="16" name="Rectangle 2"/>
          <p:cNvSpPr txBox="1">
            <a:spLocks noChangeArrowheads="1"/>
          </p:cNvSpPr>
          <p:nvPr/>
        </p:nvSpPr>
        <p:spPr bwMode="auto">
          <a:xfrm>
            <a:off x="528936" y="332656"/>
            <a:ext cx="7848600" cy="490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r>
              <a:rPr lang="sk-SK" sz="2800" b="1" dirty="0" err="1" smtClean="0">
                <a:solidFill>
                  <a:schemeClr val="bg1"/>
                </a:solidFill>
              </a:rPr>
              <a:t>Értékelés</a:t>
            </a:r>
            <a:r>
              <a:rPr lang="sk-SK" sz="2800" b="1" dirty="0" smtClean="0">
                <a:solidFill>
                  <a:schemeClr val="bg1"/>
                </a:solidFill>
              </a:rPr>
              <a:t> – </a:t>
            </a:r>
            <a:r>
              <a:rPr lang="sk-SK" sz="2800" b="1" dirty="0" err="1" smtClean="0">
                <a:solidFill>
                  <a:schemeClr val="bg1"/>
                </a:solidFill>
              </a:rPr>
              <a:t>tudás</a:t>
            </a:r>
            <a:r>
              <a:rPr lang="sk-SK" sz="2800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 err="1" smtClean="0">
                <a:solidFill>
                  <a:schemeClr val="bg1"/>
                </a:solidFill>
              </a:rPr>
              <a:t>hosszútávú</a:t>
            </a:r>
            <a:r>
              <a:rPr lang="sk-SK" sz="2800" b="1" dirty="0" smtClean="0">
                <a:solidFill>
                  <a:schemeClr val="bg1"/>
                </a:solidFill>
              </a:rPr>
              <a:t> </a:t>
            </a:r>
            <a:r>
              <a:rPr lang="sk-SK" sz="2800" b="1" dirty="0" err="1" smtClean="0">
                <a:solidFill>
                  <a:schemeClr val="bg1"/>
                </a:solidFill>
              </a:rPr>
              <a:t>megmaradása</a:t>
            </a:r>
            <a:endParaRPr lang="sk-SK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8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9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6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064500" cy="490538"/>
          </a:xfrm>
        </p:spPr>
        <p:txBody>
          <a:bodyPr/>
          <a:lstStyle/>
          <a:p>
            <a:r>
              <a:rPr lang="sk-SK" sz="2800" b="1" dirty="0" err="1" smtClean="0">
                <a:solidFill>
                  <a:schemeClr val="bg1"/>
                </a:solidFill>
              </a:rPr>
              <a:t>Értékelés</a:t>
            </a:r>
            <a:r>
              <a:rPr lang="sk-SK" sz="2800" b="1" dirty="0" smtClean="0">
                <a:solidFill>
                  <a:schemeClr val="bg1"/>
                </a:solidFill>
              </a:rPr>
              <a:t>- </a:t>
            </a:r>
            <a:r>
              <a:rPr lang="sk-SK" sz="2800" b="1" dirty="0" err="1" smtClean="0">
                <a:solidFill>
                  <a:schemeClr val="bg1"/>
                </a:solidFill>
              </a:rPr>
              <a:t>deformációk</a:t>
            </a:r>
            <a:endParaRPr lang="sk-SK" sz="2800" b="1" dirty="0">
              <a:solidFill>
                <a:schemeClr val="bg1"/>
              </a:solidFill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7544" y="836712"/>
            <a:ext cx="8280400" cy="5614988"/>
          </a:xfrm>
          <a:solidFill>
            <a:srgbClr val="FEF4EC"/>
          </a:solidFill>
        </p:spPr>
        <p:txBody>
          <a:bodyPr/>
          <a:lstStyle/>
          <a:p>
            <a:r>
              <a:rPr lang="sk-SK" dirty="0"/>
              <a:t>Prirodzené </a:t>
            </a:r>
            <a:r>
              <a:rPr lang="sk-SK" dirty="0" smtClean="0"/>
              <a:t>čísla</a:t>
            </a:r>
            <a:endParaRPr lang="sk-SK" sz="2400" b="1" dirty="0">
              <a:solidFill>
                <a:srgbClr val="CC0066"/>
              </a:solidFill>
            </a:endParaRP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Maradékos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osztás</a:t>
            </a:r>
            <a:endParaRPr lang="sk-SK" sz="2000" dirty="0">
              <a:solidFill>
                <a:srgbClr val="7030A0"/>
              </a:solidFill>
            </a:endParaRP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Kerekítés</a:t>
            </a:r>
            <a:endParaRPr lang="sk-SK" sz="2000" dirty="0" smtClean="0">
              <a:solidFill>
                <a:srgbClr val="7030A0"/>
              </a:solidFill>
            </a:endParaRPr>
          </a:p>
          <a:p>
            <a:r>
              <a:rPr lang="sk-SK" dirty="0" smtClean="0"/>
              <a:t>Celé čísla</a:t>
            </a: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absolút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érték</a:t>
            </a:r>
            <a:endParaRPr lang="sk-SK" sz="2000" dirty="0">
              <a:solidFill>
                <a:srgbClr val="7030A0"/>
              </a:solidFill>
            </a:endParaRPr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két</a:t>
            </a:r>
            <a:r>
              <a:rPr lang="sk-SK" sz="2000" dirty="0" smtClean="0">
                <a:solidFill>
                  <a:srgbClr val="7030A0"/>
                </a:solidFill>
              </a:rPr>
              <a:t> negatív </a:t>
            </a:r>
            <a:r>
              <a:rPr lang="sk-SK" sz="2000" dirty="0" err="1" smtClean="0">
                <a:solidFill>
                  <a:srgbClr val="7030A0"/>
                </a:solidFill>
              </a:rPr>
              <a:t>szám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különbsége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endParaRPr lang="sk-SK" sz="2000" dirty="0">
              <a:solidFill>
                <a:srgbClr val="7030A0"/>
              </a:solidFill>
            </a:endParaRPr>
          </a:p>
          <a:p>
            <a:r>
              <a:rPr lang="sk-SK" dirty="0" err="1" smtClean="0"/>
              <a:t>Tizedes</a:t>
            </a:r>
            <a:r>
              <a:rPr lang="sk-SK" dirty="0" smtClean="0"/>
              <a:t>  </a:t>
            </a:r>
            <a:r>
              <a:rPr lang="sk-SK" dirty="0" err="1" smtClean="0"/>
              <a:t>szám</a:t>
            </a:r>
            <a:endParaRPr lang="sk-SK" dirty="0" smtClean="0"/>
          </a:p>
          <a:p>
            <a:pPr lvl="1"/>
            <a:r>
              <a:rPr lang="sk-SK" sz="2000" dirty="0" err="1" smtClean="0">
                <a:solidFill>
                  <a:srgbClr val="7030A0"/>
                </a:solidFill>
              </a:rPr>
              <a:t>nagyságrend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endParaRPr lang="sk-SK" sz="2000" dirty="0">
              <a:solidFill>
                <a:srgbClr val="7030A0"/>
              </a:solidFill>
            </a:endParaRPr>
          </a:p>
          <a:p>
            <a:pPr lvl="1"/>
            <a:r>
              <a:rPr lang="sk-SK" sz="2000" dirty="0">
                <a:solidFill>
                  <a:srgbClr val="7030A0"/>
                </a:solidFill>
              </a:rPr>
              <a:t>% </a:t>
            </a:r>
            <a:r>
              <a:rPr lang="sk-SK" sz="2000" dirty="0" err="1">
                <a:solidFill>
                  <a:srgbClr val="7030A0"/>
                </a:solidFill>
              </a:rPr>
              <a:t>számítás</a:t>
            </a:r>
            <a:r>
              <a:rPr lang="sk-SK" sz="2000" dirty="0">
                <a:solidFill>
                  <a:srgbClr val="7030A0"/>
                </a:solidFill>
              </a:rPr>
              <a:t> </a:t>
            </a:r>
            <a:r>
              <a:rPr lang="sk-SK" sz="2000" dirty="0" err="1">
                <a:solidFill>
                  <a:srgbClr val="7030A0"/>
                </a:solidFill>
              </a:rPr>
              <a:t>tizedes</a:t>
            </a:r>
            <a:r>
              <a:rPr lang="sk-SK" sz="2000" dirty="0">
                <a:solidFill>
                  <a:srgbClr val="7030A0"/>
                </a:solidFill>
              </a:rPr>
              <a:t> </a:t>
            </a:r>
            <a:r>
              <a:rPr lang="sk-SK" sz="2000" dirty="0" err="1" smtClean="0">
                <a:solidFill>
                  <a:srgbClr val="7030A0"/>
                </a:solidFill>
              </a:rPr>
              <a:t>számra</a:t>
            </a:r>
            <a:r>
              <a:rPr lang="sk-SK" sz="2000" dirty="0" smtClean="0">
                <a:solidFill>
                  <a:srgbClr val="7030A0"/>
                </a:solidFill>
              </a:rPr>
              <a:t> </a:t>
            </a:r>
            <a:r>
              <a:rPr lang="sk-SK" sz="2000" dirty="0" err="1">
                <a:solidFill>
                  <a:srgbClr val="7030A0"/>
                </a:solidFill>
              </a:rPr>
              <a:t>való</a:t>
            </a:r>
            <a:r>
              <a:rPr lang="sk-SK" sz="2000" dirty="0">
                <a:solidFill>
                  <a:srgbClr val="7030A0"/>
                </a:solidFill>
              </a:rPr>
              <a:t> </a:t>
            </a:r>
            <a:r>
              <a:rPr lang="sk-SK" sz="2000" dirty="0" err="1">
                <a:solidFill>
                  <a:srgbClr val="7030A0"/>
                </a:solidFill>
              </a:rPr>
              <a:t>átszámítás</a:t>
            </a:r>
            <a:r>
              <a:rPr lang="sk-SK" sz="2000" dirty="0">
                <a:solidFill>
                  <a:srgbClr val="7030A0"/>
                </a:solidFill>
              </a:rPr>
              <a:t> </a:t>
            </a:r>
            <a:endParaRPr lang="sk-SK" sz="2000" dirty="0" smtClean="0">
              <a:solidFill>
                <a:srgbClr val="7030A0"/>
              </a:solidFill>
            </a:endParaRPr>
          </a:p>
          <a:p>
            <a:pPr lvl="1"/>
            <a:r>
              <a:rPr lang="sk-SK" dirty="0" smtClean="0"/>
              <a:t>Geometria</a:t>
            </a:r>
            <a:endParaRPr lang="sk-SK" dirty="0"/>
          </a:p>
          <a:p>
            <a:pPr lvl="2"/>
            <a:r>
              <a:rPr lang="sk-SK" sz="2000" dirty="0" err="1" smtClean="0">
                <a:solidFill>
                  <a:srgbClr val="7030A0"/>
                </a:solidFill>
              </a:rPr>
              <a:t>Kerület</a:t>
            </a:r>
            <a:r>
              <a:rPr lang="sk-SK" sz="2000" dirty="0" smtClean="0">
                <a:solidFill>
                  <a:srgbClr val="7030A0"/>
                </a:solidFill>
              </a:rPr>
              <a:t>- </a:t>
            </a:r>
            <a:r>
              <a:rPr lang="sk-SK" sz="2000" dirty="0" err="1" smtClean="0">
                <a:solidFill>
                  <a:srgbClr val="7030A0"/>
                </a:solidFill>
              </a:rPr>
              <a:t>Terület</a:t>
            </a:r>
            <a:endParaRPr lang="sk-SK" sz="2000" dirty="0">
              <a:solidFill>
                <a:srgbClr val="7030A0"/>
              </a:solidFill>
            </a:endParaRPr>
          </a:p>
          <a:p>
            <a:pPr lvl="2"/>
            <a:r>
              <a:rPr lang="sk-SK" sz="2000" dirty="0" err="1" smtClean="0">
                <a:solidFill>
                  <a:srgbClr val="7030A0"/>
                </a:solidFill>
              </a:rPr>
              <a:t>egybevágóság</a:t>
            </a:r>
            <a:endParaRPr lang="sk-SK" sz="2000" dirty="0" smtClean="0">
              <a:solidFill>
                <a:srgbClr val="7030A0"/>
              </a:solidFill>
            </a:endParaRPr>
          </a:p>
          <a:p>
            <a:pPr marL="457200" lvl="1" indent="0">
              <a:buNone/>
            </a:pPr>
            <a:endParaRPr lang="sk-SK" sz="2400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6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6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6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6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6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65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1188" y="908050"/>
            <a:ext cx="8280400" cy="5614988"/>
          </a:xfrm>
          <a:solidFill>
            <a:srgbClr val="FEF4EC"/>
          </a:solidFill>
        </p:spPr>
        <p:txBody>
          <a:bodyPr/>
          <a:lstStyle/>
          <a:p>
            <a:endParaRPr lang="sk-SK" sz="2800" b="1" dirty="0">
              <a:solidFill>
                <a:srgbClr val="CC0066"/>
              </a:solidFill>
            </a:endParaRPr>
          </a:p>
          <a:p>
            <a:endParaRPr lang="sk-SK" sz="2800" b="1" dirty="0">
              <a:solidFill>
                <a:srgbClr val="CC0066"/>
              </a:solidFill>
            </a:endParaRPr>
          </a:p>
          <a:p>
            <a:endParaRPr lang="sk-SK" sz="2800" b="1" dirty="0">
              <a:solidFill>
                <a:srgbClr val="CC0066"/>
              </a:solidFill>
            </a:endParaRPr>
          </a:p>
          <a:p>
            <a:endParaRPr lang="sk-SK" sz="2800" b="1" dirty="0">
              <a:solidFill>
                <a:srgbClr val="CC0066"/>
              </a:solidFill>
            </a:endParaRPr>
          </a:p>
          <a:p>
            <a:pPr>
              <a:buFontTx/>
              <a:buNone/>
            </a:pPr>
            <a:r>
              <a:rPr lang="sk-SK" b="1" dirty="0">
                <a:solidFill>
                  <a:srgbClr val="CC0066"/>
                </a:solidFill>
              </a:rPr>
              <a:t>        </a:t>
            </a:r>
            <a:r>
              <a:rPr lang="sk-SK" b="1" smtClean="0">
                <a:solidFill>
                  <a:srgbClr val="CC0066"/>
                </a:solidFill>
              </a:rPr>
              <a:t>Köszönöm</a:t>
            </a:r>
            <a:r>
              <a:rPr lang="sk-SK" b="1" dirty="0" smtClean="0">
                <a:solidFill>
                  <a:srgbClr val="CC0066"/>
                </a:solidFill>
              </a:rPr>
              <a:t> </a:t>
            </a:r>
            <a:r>
              <a:rPr lang="sk-SK" b="1" dirty="0" smtClean="0">
                <a:solidFill>
                  <a:srgbClr val="CC0066"/>
                </a:solidFill>
              </a:rPr>
              <a:t>a </a:t>
            </a:r>
            <a:r>
              <a:rPr lang="sk-SK" b="1" dirty="0" err="1" smtClean="0">
                <a:solidFill>
                  <a:srgbClr val="CC0066"/>
                </a:solidFill>
              </a:rPr>
              <a:t>figyelmet</a:t>
            </a:r>
            <a:endParaRPr lang="sk-SK" b="1" dirty="0">
              <a:solidFill>
                <a:srgbClr val="CC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sk-SK" dirty="0" err="1" smtClean="0">
                <a:solidFill>
                  <a:schemeClr val="bg1"/>
                </a:solidFill>
              </a:rPr>
              <a:t>Kiindulópontok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35975" cy="4997450"/>
          </a:xfrm>
          <a:solidFill>
            <a:srgbClr val="FEF4EC"/>
          </a:solidFill>
        </p:spPr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tanító</a:t>
            </a:r>
            <a:r>
              <a:rPr lang="sk-SK" dirty="0" smtClean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ovóképzos</a:t>
            </a:r>
            <a:r>
              <a:rPr lang="sk-SK" dirty="0" smtClean="0"/>
              <a:t> </a:t>
            </a:r>
            <a:r>
              <a:rPr lang="sk-SK" dirty="0" err="1" smtClean="0"/>
              <a:t>diákok</a:t>
            </a:r>
            <a:r>
              <a:rPr lang="sk-SK" dirty="0" smtClean="0"/>
              <a:t> </a:t>
            </a:r>
            <a:r>
              <a:rPr lang="sk-SK" dirty="0" err="1" smtClean="0"/>
              <a:t>ismereteinek</a:t>
            </a:r>
            <a:r>
              <a:rPr lang="sk-SK" dirty="0" smtClean="0"/>
              <a:t> </a:t>
            </a:r>
            <a:r>
              <a:rPr lang="sk-SK" dirty="0" err="1" smtClean="0"/>
              <a:t>felmérése</a:t>
            </a:r>
            <a:r>
              <a:rPr lang="sk-SK" dirty="0" smtClean="0"/>
              <a:t>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egyetemi</a:t>
            </a:r>
            <a:r>
              <a:rPr lang="sk-SK" dirty="0" smtClean="0"/>
              <a:t> </a:t>
            </a:r>
            <a:r>
              <a:rPr lang="sk-SK" dirty="0" err="1" smtClean="0"/>
              <a:t>tanulmányok</a:t>
            </a:r>
            <a:r>
              <a:rPr lang="sk-SK" dirty="0" smtClean="0"/>
              <a:t> </a:t>
            </a:r>
            <a:r>
              <a:rPr lang="sk-SK" dirty="0" err="1" smtClean="0"/>
              <a:t>kezdetén</a:t>
            </a:r>
            <a:endParaRPr lang="sk-SK" dirty="0"/>
          </a:p>
          <a:p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eredmények</a:t>
            </a:r>
            <a:r>
              <a:rPr lang="sk-SK" dirty="0" smtClean="0"/>
              <a:t> </a:t>
            </a:r>
            <a:r>
              <a:rPr lang="sk-SK" dirty="0" err="1"/>
              <a:t>ö</a:t>
            </a:r>
            <a:r>
              <a:rPr lang="sk-SK" dirty="0" err="1" smtClean="0"/>
              <a:t>sszehasonlítása</a:t>
            </a:r>
            <a:r>
              <a:rPr lang="sk-SK" dirty="0" smtClean="0"/>
              <a:t> </a:t>
            </a:r>
            <a:r>
              <a:rPr lang="sk-SK" dirty="0" err="1" smtClean="0"/>
              <a:t>egyes</a:t>
            </a:r>
            <a:r>
              <a:rPr lang="sk-SK" dirty="0" smtClean="0"/>
              <a:t> </a:t>
            </a:r>
            <a:r>
              <a:rPr lang="sk-SK" dirty="0" err="1" smtClean="0"/>
              <a:t>egyetemeken</a:t>
            </a:r>
            <a:r>
              <a:rPr lang="sk-SK" dirty="0" smtClean="0"/>
              <a:t> </a:t>
            </a:r>
          </a:p>
          <a:p>
            <a:r>
              <a:rPr lang="sk-SK" dirty="0" smtClean="0"/>
              <a:t>a </a:t>
            </a:r>
            <a:r>
              <a:rPr lang="sk-SK" dirty="0" err="1" smtClean="0"/>
              <a:t>CMU-szerkesztett</a:t>
            </a:r>
            <a:r>
              <a:rPr lang="sk-SK" dirty="0" smtClean="0"/>
              <a:t> </a:t>
            </a:r>
            <a:r>
              <a:rPr lang="sk-SK" dirty="0" err="1" smtClean="0"/>
              <a:t>teszt</a:t>
            </a:r>
            <a:r>
              <a:rPr lang="sk-SK" dirty="0" smtClean="0"/>
              <a:t> </a:t>
            </a:r>
            <a:r>
              <a:rPr lang="sk-SK" dirty="0" err="1" smtClean="0"/>
              <a:t>használata</a:t>
            </a:r>
            <a:r>
              <a:rPr lang="sk-SK" dirty="0" smtClean="0"/>
              <a:t>,</a:t>
            </a:r>
            <a:endParaRPr lang="sk-SK" dirty="0"/>
          </a:p>
          <a:p>
            <a:r>
              <a:rPr lang="sk-SK" dirty="0" err="1" smtClean="0"/>
              <a:t>Elektronikus</a:t>
            </a:r>
            <a:r>
              <a:rPr lang="sk-SK" dirty="0" smtClean="0"/>
              <a:t> </a:t>
            </a:r>
            <a:r>
              <a:rPr lang="sk-SK" dirty="0" err="1" smtClean="0"/>
              <a:t>feldolgozás</a:t>
            </a:r>
            <a:r>
              <a:rPr lang="sk-SK" dirty="0" smtClean="0"/>
              <a:t>   </a:t>
            </a:r>
            <a:r>
              <a:rPr lang="sk-SK" dirty="0" err="1" smtClean="0"/>
              <a:t>lehetősége</a:t>
            </a:r>
            <a:endParaRPr lang="sk-SK" dirty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-30163" y="6619875"/>
            <a:ext cx="1721843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sk-SK" sz="900" dirty="0" err="1" smtClean="0">
                <a:solidFill>
                  <a:srgbClr val="C0C0C0"/>
                </a:solidFill>
              </a:rPr>
              <a:t>Nagyvárad</a:t>
            </a:r>
            <a:r>
              <a:rPr lang="sk-SK" sz="900" dirty="0" smtClean="0">
                <a:solidFill>
                  <a:srgbClr val="C0C0C0"/>
                </a:solidFill>
              </a:rPr>
              <a:t>,  MIDK-2013</a:t>
            </a:r>
            <a:endParaRPr lang="sk-SK" sz="900" dirty="0">
              <a:solidFill>
                <a:srgbClr val="C0C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260350"/>
            <a:ext cx="5915025" cy="850900"/>
          </a:xfrm>
        </p:spPr>
        <p:txBody>
          <a:bodyPr/>
          <a:lstStyle/>
          <a:p>
            <a:r>
              <a:rPr lang="sk-SK" sz="3600" b="1" dirty="0" err="1" smtClean="0">
                <a:solidFill>
                  <a:schemeClr val="bg1"/>
                </a:solidFill>
              </a:rPr>
              <a:t>Szervezés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  <a:r>
              <a:rPr lang="sk-SK" sz="3600" b="1" dirty="0" err="1" smtClean="0">
                <a:solidFill>
                  <a:schemeClr val="bg1"/>
                </a:solidFill>
              </a:rPr>
              <a:t>és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  <a:r>
              <a:rPr lang="sk-SK" sz="3600" b="1" dirty="0" err="1" smtClean="0">
                <a:solidFill>
                  <a:schemeClr val="bg1"/>
                </a:solidFill>
              </a:rPr>
              <a:t>lebonyolítás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435975" cy="5284787"/>
          </a:xfrm>
          <a:solidFill>
            <a:srgbClr val="FEF4EC"/>
          </a:solidFill>
        </p:spPr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feladatok</a:t>
            </a:r>
            <a:r>
              <a:rPr lang="sk-SK" dirty="0" smtClean="0"/>
              <a:t> </a:t>
            </a:r>
            <a:r>
              <a:rPr lang="sk-SK" dirty="0" err="1" smtClean="0"/>
              <a:t>lefordítása</a:t>
            </a:r>
            <a:r>
              <a:rPr lang="sk-SK" dirty="0" smtClean="0"/>
              <a:t> </a:t>
            </a:r>
            <a:r>
              <a:rPr lang="sk-SK" dirty="0" err="1" smtClean="0"/>
              <a:t>szlovák</a:t>
            </a:r>
            <a:r>
              <a:rPr lang="sk-SK" dirty="0" smtClean="0"/>
              <a:t> </a:t>
            </a:r>
            <a:r>
              <a:rPr lang="sk-SK" dirty="0" err="1" smtClean="0"/>
              <a:t>nyelvre</a:t>
            </a:r>
            <a:r>
              <a:rPr lang="sk-SK" dirty="0" smtClean="0"/>
              <a:t>.  </a:t>
            </a:r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elektronikus</a:t>
            </a:r>
            <a:r>
              <a:rPr lang="sk-SK" dirty="0" smtClean="0"/>
              <a:t> </a:t>
            </a:r>
            <a:r>
              <a:rPr lang="sk-SK" dirty="0" err="1" smtClean="0"/>
              <a:t>feldolgozas</a:t>
            </a:r>
            <a:r>
              <a:rPr lang="sk-SK" dirty="0" smtClean="0"/>
              <a:t> </a:t>
            </a:r>
            <a:r>
              <a:rPr lang="sk-SK" dirty="0" err="1" smtClean="0"/>
              <a:t>próbája</a:t>
            </a:r>
            <a:r>
              <a:rPr lang="sk-SK" dirty="0" smtClean="0"/>
              <a:t> </a:t>
            </a:r>
          </a:p>
          <a:p>
            <a:r>
              <a:rPr lang="sk-SK" dirty="0" smtClean="0"/>
              <a:t>on-line </a:t>
            </a:r>
            <a:r>
              <a:rPr lang="sk-SK" dirty="0" err="1" smtClean="0"/>
              <a:t>tesztelés</a:t>
            </a:r>
            <a:endParaRPr lang="sk-SK" dirty="0"/>
          </a:p>
          <a:p>
            <a:r>
              <a:rPr lang="sk-SK" dirty="0" smtClean="0"/>
              <a:t>A </a:t>
            </a:r>
            <a:r>
              <a:rPr lang="sk-SK" dirty="0" err="1" smtClean="0"/>
              <a:t>feladatok</a:t>
            </a:r>
            <a:r>
              <a:rPr lang="sk-SK" dirty="0" smtClean="0"/>
              <a:t> </a:t>
            </a:r>
            <a:r>
              <a:rPr lang="sk-SK" dirty="0" err="1" smtClean="0"/>
              <a:t>lefordítása</a:t>
            </a:r>
            <a:r>
              <a:rPr lang="sk-SK" dirty="0" smtClean="0"/>
              <a:t> </a:t>
            </a:r>
            <a:r>
              <a:rPr lang="sk-SK" dirty="0" err="1" smtClean="0"/>
              <a:t>magyar</a:t>
            </a:r>
            <a:r>
              <a:rPr lang="sk-SK" dirty="0" smtClean="0"/>
              <a:t> </a:t>
            </a:r>
            <a:r>
              <a:rPr lang="sk-SK" dirty="0" err="1" smtClean="0"/>
              <a:t>nyelvre</a:t>
            </a:r>
            <a:r>
              <a:rPr lang="sk-SK" dirty="0" smtClean="0"/>
              <a:t>   </a:t>
            </a:r>
            <a:endParaRPr lang="sk-SK" dirty="0"/>
          </a:p>
          <a:p>
            <a:r>
              <a:rPr lang="sk-SK" dirty="0" smtClean="0"/>
              <a:t>A </a:t>
            </a:r>
            <a:r>
              <a:rPr lang="sk-SK" dirty="0" err="1" smtClean="0"/>
              <a:t>téli</a:t>
            </a:r>
            <a:r>
              <a:rPr lang="sk-SK" dirty="0" smtClean="0"/>
              <a:t> </a:t>
            </a:r>
            <a:r>
              <a:rPr lang="sk-SK" dirty="0" err="1" smtClean="0"/>
              <a:t>szemeszter</a:t>
            </a:r>
            <a:r>
              <a:rPr lang="sk-SK" dirty="0" smtClean="0"/>
              <a:t>  </a:t>
            </a:r>
            <a:r>
              <a:rPr lang="sk-SK" dirty="0" err="1" smtClean="0"/>
              <a:t>második</a:t>
            </a:r>
            <a:r>
              <a:rPr lang="sk-SK" dirty="0" smtClean="0"/>
              <a:t>, </a:t>
            </a:r>
            <a:r>
              <a:rPr lang="sk-SK" dirty="0" err="1" smtClean="0"/>
              <a:t>harmadik</a:t>
            </a:r>
            <a:r>
              <a:rPr lang="sk-SK" dirty="0" smtClean="0"/>
              <a:t> </a:t>
            </a:r>
            <a:r>
              <a:rPr lang="sk-SK" dirty="0" err="1" smtClean="0"/>
              <a:t>hetében</a:t>
            </a:r>
            <a:r>
              <a:rPr lang="sk-SK" dirty="0" smtClean="0"/>
              <a:t> </a:t>
            </a:r>
            <a:r>
              <a:rPr lang="sk-SK" dirty="0" err="1" smtClean="0"/>
              <a:t>folyik</a:t>
            </a:r>
            <a:r>
              <a:rPr lang="sk-SK" dirty="0" smtClean="0"/>
              <a:t> a </a:t>
            </a:r>
            <a:r>
              <a:rPr lang="sk-SK" dirty="0" err="1" smtClean="0"/>
              <a:t>tesztelés</a:t>
            </a:r>
            <a:endParaRPr lang="sk-SK" dirty="0" smtClean="0"/>
          </a:p>
          <a:p>
            <a:r>
              <a:rPr lang="sk-SK" dirty="0" err="1" smtClean="0"/>
              <a:t>Az</a:t>
            </a:r>
            <a:r>
              <a:rPr lang="sk-SK" dirty="0" smtClean="0"/>
              <a:t> </a:t>
            </a:r>
            <a:r>
              <a:rPr lang="sk-SK" dirty="0" err="1" smtClean="0"/>
              <a:t>eredmények</a:t>
            </a:r>
            <a:r>
              <a:rPr lang="sk-SK" dirty="0" smtClean="0"/>
              <a:t> </a:t>
            </a:r>
            <a:r>
              <a:rPr lang="sk-SK" dirty="0" err="1" smtClean="0"/>
              <a:t>feldolgozása</a:t>
            </a:r>
            <a:r>
              <a:rPr lang="sk-SK" dirty="0" smtClean="0"/>
              <a:t> </a:t>
            </a:r>
            <a:r>
              <a:rPr lang="sk-SK" dirty="0" err="1" smtClean="0"/>
              <a:t>elektronikus</a:t>
            </a:r>
            <a:r>
              <a:rPr lang="sk-SK" dirty="0" smtClean="0"/>
              <a:t> </a:t>
            </a:r>
            <a:r>
              <a:rPr lang="sk-SK" dirty="0" err="1" smtClean="0"/>
              <a:t>és</a:t>
            </a:r>
            <a:r>
              <a:rPr lang="sk-SK" dirty="0" smtClean="0"/>
              <a:t> </a:t>
            </a:r>
            <a:r>
              <a:rPr lang="sk-SK" dirty="0" err="1" smtClean="0"/>
              <a:t>kézi</a:t>
            </a:r>
            <a:r>
              <a:rPr lang="sk-SK" dirty="0" smtClean="0"/>
              <a:t> </a:t>
            </a:r>
            <a:r>
              <a:rPr lang="sk-SK" dirty="0" err="1" smtClean="0"/>
              <a:t>módszerekkel</a:t>
            </a:r>
            <a:endParaRPr lang="sk-SK" dirty="0"/>
          </a:p>
          <a:p>
            <a:pPr>
              <a:buFontTx/>
              <a:buNone/>
            </a:pP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713" y="404813"/>
            <a:ext cx="6635750" cy="706437"/>
          </a:xfrm>
        </p:spPr>
        <p:txBody>
          <a:bodyPr/>
          <a:lstStyle/>
          <a:p>
            <a:r>
              <a:rPr lang="sk-SK" sz="3600" b="1" dirty="0" err="1" smtClean="0">
                <a:solidFill>
                  <a:schemeClr val="bg1"/>
                </a:solidFill>
              </a:rPr>
              <a:t>Az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  <a:r>
              <a:rPr lang="sk-SK" sz="3600" b="1" dirty="0" err="1" smtClean="0">
                <a:solidFill>
                  <a:schemeClr val="bg1"/>
                </a:solidFill>
              </a:rPr>
              <a:t>eredeti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  <a:r>
              <a:rPr lang="sk-SK" sz="3600" b="1" dirty="0" err="1" smtClean="0">
                <a:solidFill>
                  <a:schemeClr val="bg1"/>
                </a:solidFill>
              </a:rPr>
              <a:t>terv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  <a:r>
              <a:rPr lang="sk-SK" sz="3600" b="1" dirty="0" err="1" smtClean="0">
                <a:solidFill>
                  <a:schemeClr val="bg1"/>
                </a:solidFill>
              </a:rPr>
              <a:t>módosítása</a:t>
            </a:r>
            <a:r>
              <a:rPr lang="sk-SK" sz="3600" b="1" dirty="0" smtClean="0">
                <a:solidFill>
                  <a:schemeClr val="bg1"/>
                </a:solidFill>
              </a:rPr>
              <a:t> </a:t>
            </a:r>
            <a:endParaRPr lang="sk-SK" sz="3600" b="1" dirty="0">
              <a:solidFill>
                <a:schemeClr val="bg1"/>
              </a:solidFill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435975" cy="5111750"/>
          </a:xfrm>
          <a:solidFill>
            <a:srgbClr val="FEF4EC"/>
          </a:solidFill>
        </p:spPr>
        <p:txBody>
          <a:bodyPr/>
          <a:lstStyle/>
          <a:p>
            <a:r>
              <a:rPr lang="sk-SK" dirty="0" smtClean="0"/>
              <a:t>A </a:t>
            </a:r>
            <a:r>
              <a:rPr lang="sk-SK" dirty="0" err="1" smtClean="0"/>
              <a:t>tesztelés</a:t>
            </a:r>
            <a:r>
              <a:rPr lang="sk-SK" dirty="0" smtClean="0"/>
              <a:t> </a:t>
            </a:r>
            <a:r>
              <a:rPr lang="sk-SK" dirty="0" err="1" smtClean="0"/>
              <a:t>módjának</a:t>
            </a:r>
            <a:r>
              <a:rPr lang="sk-SK" dirty="0" smtClean="0"/>
              <a:t> </a:t>
            </a:r>
            <a:r>
              <a:rPr lang="sk-SK" dirty="0" err="1" smtClean="0"/>
              <a:t>megváltoztatása</a:t>
            </a:r>
            <a:r>
              <a:rPr lang="sk-SK" dirty="0" smtClean="0"/>
              <a:t> </a:t>
            </a:r>
            <a:r>
              <a:rPr lang="sk-SK" dirty="0" err="1" smtClean="0"/>
              <a:t>papír</a:t>
            </a:r>
            <a:r>
              <a:rPr lang="sk-SK" dirty="0" smtClean="0"/>
              <a:t> </a:t>
            </a:r>
            <a:r>
              <a:rPr lang="sk-SK" dirty="0" err="1" smtClean="0"/>
              <a:t>alapúra</a:t>
            </a:r>
            <a:endParaRPr lang="sk-SK" dirty="0"/>
          </a:p>
          <a:p>
            <a:r>
              <a:rPr lang="sk-SK" dirty="0" err="1" smtClean="0"/>
              <a:t>Feladatok</a:t>
            </a:r>
            <a:r>
              <a:rPr lang="sk-SK" dirty="0" smtClean="0"/>
              <a:t> </a:t>
            </a:r>
            <a:r>
              <a:rPr lang="sk-SK" dirty="0" err="1" smtClean="0"/>
              <a:t>számának</a:t>
            </a:r>
            <a:r>
              <a:rPr lang="sk-SK" dirty="0" smtClean="0"/>
              <a:t> </a:t>
            </a:r>
            <a:r>
              <a:rPr lang="sk-SK" dirty="0" err="1" smtClean="0"/>
              <a:t>csökkentése</a:t>
            </a:r>
            <a:r>
              <a:rPr lang="sk-SK" dirty="0" smtClean="0"/>
              <a:t> </a:t>
            </a:r>
            <a:endParaRPr lang="sk-SK" dirty="0"/>
          </a:p>
          <a:p>
            <a:r>
              <a:rPr lang="sk-SK" dirty="0" smtClean="0"/>
              <a:t>A </a:t>
            </a:r>
            <a:r>
              <a:rPr lang="sk-SK" dirty="0" err="1" smtClean="0"/>
              <a:t>feldolgozási</a:t>
            </a:r>
            <a:r>
              <a:rPr lang="sk-SK" dirty="0" smtClean="0"/>
              <a:t> mód </a:t>
            </a:r>
            <a:r>
              <a:rPr lang="sk-SK" dirty="0" err="1" smtClean="0"/>
              <a:t>megváltoztatása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</a:rPr>
              <a:t> </a:t>
            </a:r>
            <a:r>
              <a:rPr lang="sk-SK" b="1" dirty="0" err="1" smtClean="0">
                <a:solidFill>
                  <a:schemeClr val="bg1"/>
                </a:solidFill>
              </a:rPr>
              <a:t>Témakörök</a:t>
            </a:r>
            <a:endParaRPr lang="sk-SK" b="1" dirty="0">
              <a:solidFill>
                <a:schemeClr val="bg1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412875"/>
            <a:ext cx="8280400" cy="5183188"/>
          </a:xfrm>
          <a:solidFill>
            <a:srgbClr val="FEF4EC"/>
          </a:solidFill>
        </p:spPr>
        <p:txBody>
          <a:bodyPr/>
          <a:lstStyle/>
          <a:p>
            <a:endParaRPr lang="sk-SK" sz="2800" dirty="0"/>
          </a:p>
          <a:p>
            <a:r>
              <a:rPr lang="sk-SK" dirty="0" err="1" smtClean="0"/>
              <a:t>Természetes</a:t>
            </a:r>
            <a:r>
              <a:rPr lang="sk-SK" dirty="0" smtClean="0"/>
              <a:t> </a:t>
            </a:r>
            <a:r>
              <a:rPr lang="sk-SK" dirty="0" err="1" smtClean="0"/>
              <a:t>számok</a:t>
            </a:r>
            <a:endParaRPr lang="sk-SK" dirty="0"/>
          </a:p>
          <a:p>
            <a:r>
              <a:rPr lang="sk-SK" dirty="0" err="1" smtClean="0"/>
              <a:t>Egész</a:t>
            </a:r>
            <a:r>
              <a:rPr lang="sk-SK" dirty="0" smtClean="0"/>
              <a:t> </a:t>
            </a:r>
            <a:r>
              <a:rPr lang="sk-SK" dirty="0" err="1" smtClean="0"/>
              <a:t>számok</a:t>
            </a:r>
            <a:endParaRPr lang="sk-SK" dirty="0"/>
          </a:p>
          <a:p>
            <a:r>
              <a:rPr lang="sk-SK" dirty="0" err="1" smtClean="0"/>
              <a:t>Tizedes</a:t>
            </a:r>
            <a:r>
              <a:rPr lang="sk-SK" dirty="0" smtClean="0"/>
              <a:t> </a:t>
            </a:r>
            <a:r>
              <a:rPr lang="sk-SK" dirty="0" err="1" smtClean="0"/>
              <a:t>számok</a:t>
            </a:r>
            <a:endParaRPr lang="sk-SK" dirty="0"/>
          </a:p>
          <a:p>
            <a:r>
              <a:rPr lang="sk-SK" dirty="0" smtClean="0"/>
              <a:t>Geometria</a:t>
            </a:r>
          </a:p>
          <a:p>
            <a:pPr lvl="1"/>
            <a:r>
              <a:rPr lang="sk-SK" dirty="0" err="1" smtClean="0"/>
              <a:t>Alakzatok</a:t>
            </a:r>
            <a:endParaRPr lang="sk-SK" dirty="0" smtClean="0"/>
          </a:p>
          <a:p>
            <a:pPr lvl="1"/>
            <a:r>
              <a:rPr lang="sk-SK" dirty="0" err="1" smtClean="0"/>
              <a:t>Mérések</a:t>
            </a:r>
            <a:endParaRPr lang="sk-SK" dirty="0"/>
          </a:p>
          <a:p>
            <a:r>
              <a:rPr lang="sk-SK" dirty="0" err="1" smtClean="0"/>
              <a:t>Adatkezelés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29" y="1196752"/>
            <a:ext cx="7003360" cy="541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0818282"/>
              </p:ext>
            </p:extLst>
          </p:nvPr>
        </p:nvGraphicFramePr>
        <p:xfrm>
          <a:off x="4211960" y="116632"/>
          <a:ext cx="4489698" cy="28803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778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772816"/>
            <a:ext cx="6775438" cy="51941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0" name="Graf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1273947"/>
              </p:ext>
            </p:extLst>
          </p:nvPr>
        </p:nvGraphicFramePr>
        <p:xfrm>
          <a:off x="3563888" y="0"/>
          <a:ext cx="5400600" cy="3212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29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1" name="Rectangle 5"/>
          <p:cNvSpPr>
            <a:spLocks noChangeArrowheads="1"/>
          </p:cNvSpPr>
          <p:nvPr/>
        </p:nvSpPr>
        <p:spPr bwMode="auto">
          <a:xfrm>
            <a:off x="1692275" y="260350"/>
            <a:ext cx="5256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sk-SK" sz="2800" b="1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28825"/>
            <a:ext cx="6804248" cy="482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12" name="Graf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5993824"/>
              </p:ext>
            </p:extLst>
          </p:nvPr>
        </p:nvGraphicFramePr>
        <p:xfrm>
          <a:off x="4644008" y="13262"/>
          <a:ext cx="4392488" cy="2623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3441082" y="2794204"/>
            <a:ext cx="5616624" cy="1152128"/>
            <a:chOff x="3587570" y="3888462"/>
            <a:chExt cx="5616624" cy="1152128"/>
          </a:xfrm>
        </p:grpSpPr>
        <p:sp>
          <p:nvSpPr>
            <p:cNvPr id="4" name="Obdĺžnik 3"/>
            <p:cNvSpPr/>
            <p:nvPr/>
          </p:nvSpPr>
          <p:spPr>
            <a:xfrm>
              <a:off x="3587570" y="3888462"/>
              <a:ext cx="5616624" cy="1152128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k-SK"/>
            </a:p>
          </p:txBody>
        </p:sp>
        <p:sp>
          <p:nvSpPr>
            <p:cNvPr id="46" name="Rectangle 15"/>
            <p:cNvSpPr>
              <a:spLocks noChangeArrowheads="1"/>
            </p:cNvSpPr>
            <p:nvPr/>
          </p:nvSpPr>
          <p:spPr bwMode="auto">
            <a:xfrm>
              <a:off x="6312984" y="4061426"/>
              <a:ext cx="372200" cy="51296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sk-SK"/>
            </a:p>
          </p:txBody>
        </p:sp>
        <p:grpSp>
          <p:nvGrpSpPr>
            <p:cNvPr id="47127" name="Group 23"/>
            <p:cNvGrpSpPr>
              <a:grpSpLocks/>
            </p:cNvGrpSpPr>
            <p:nvPr/>
          </p:nvGrpSpPr>
          <p:grpSpPr bwMode="auto">
            <a:xfrm>
              <a:off x="3685888" y="4027970"/>
              <a:ext cx="5375646" cy="798618"/>
              <a:chOff x="1416" y="4117"/>
              <a:chExt cx="10214" cy="1694"/>
            </a:xfrm>
          </p:grpSpPr>
          <p:grpSp>
            <p:nvGrpSpPr>
              <p:cNvPr id="47128" name="Group 184"/>
              <p:cNvGrpSpPr>
                <a:grpSpLocks/>
              </p:cNvGrpSpPr>
              <p:nvPr/>
            </p:nvGrpSpPr>
            <p:grpSpPr bwMode="auto">
              <a:xfrm>
                <a:off x="6097" y="4117"/>
                <a:ext cx="1275" cy="1230"/>
                <a:chOff x="577" y="39"/>
                <a:chExt cx="108" cy="106"/>
              </a:xfrm>
            </p:grpSpPr>
            <p:grpSp>
              <p:nvGrpSpPr>
                <p:cNvPr id="47129" name="Group 84"/>
                <p:cNvGrpSpPr>
                  <a:grpSpLocks/>
                </p:cNvGrpSpPr>
                <p:nvPr/>
              </p:nvGrpSpPr>
              <p:grpSpPr bwMode="auto">
                <a:xfrm>
                  <a:off x="580" y="40"/>
                  <a:ext cx="104" cy="104"/>
                  <a:chOff x="701" y="635"/>
                  <a:chExt cx="104" cy="104"/>
                </a:xfrm>
              </p:grpSpPr>
              <p:sp>
                <p:nvSpPr>
                  <p:cNvPr id="47130" name="Oval 79"/>
                  <p:cNvSpPr>
                    <a:spLocks noChangeArrowheads="1"/>
                  </p:cNvSpPr>
                  <p:nvPr/>
                </p:nvSpPr>
                <p:spPr bwMode="auto">
                  <a:xfrm>
                    <a:off x="701" y="635"/>
                    <a:ext cx="52" cy="5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47131" name="Oval 80"/>
                  <p:cNvSpPr>
                    <a:spLocks noChangeArrowheads="1"/>
                  </p:cNvSpPr>
                  <p:nvPr/>
                </p:nvSpPr>
                <p:spPr bwMode="auto">
                  <a:xfrm>
                    <a:off x="753" y="635"/>
                    <a:ext cx="52" cy="52"/>
                  </a:xfrm>
                  <a:prstGeom prst="ellipse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grpSp>
                <p:nvGrpSpPr>
                  <p:cNvPr id="47132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701" y="687"/>
                    <a:ext cx="104" cy="52"/>
                    <a:chOff x="702" y="687"/>
                    <a:chExt cx="104" cy="52"/>
                  </a:xfrm>
                </p:grpSpPr>
                <p:sp>
                  <p:nvSpPr>
                    <p:cNvPr id="47133" name="Oval 8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02" y="687"/>
                      <a:ext cx="52" cy="52"/>
                    </a:xfrm>
                    <a:prstGeom prst="ellipse">
                      <a:avLst/>
                    </a:prstGeom>
                    <a:noFill/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sk-SK"/>
                    </a:p>
                  </p:txBody>
                </p:sp>
                <p:sp>
                  <p:nvSpPr>
                    <p:cNvPr id="47134" name="Oval 8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754" y="687"/>
                      <a:ext cx="52" cy="52"/>
                    </a:xfrm>
                    <a:prstGeom prst="ellipse">
                      <a:avLst/>
                    </a:prstGeom>
                    <a:solidFill>
                      <a:srgbClr val="FFFF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sk-SK"/>
                    </a:p>
                  </p:txBody>
                </p:sp>
              </p:grpSp>
            </p:grpSp>
            <p:grpSp>
              <p:nvGrpSpPr>
                <p:cNvPr id="47135" name="Group 176"/>
                <p:cNvGrpSpPr>
                  <a:grpSpLocks/>
                </p:cNvGrpSpPr>
                <p:nvPr/>
              </p:nvGrpSpPr>
              <p:grpSpPr bwMode="auto">
                <a:xfrm>
                  <a:off x="577" y="39"/>
                  <a:ext cx="108" cy="106"/>
                  <a:chOff x="575" y="42"/>
                  <a:chExt cx="108" cy="106"/>
                </a:xfrm>
              </p:grpSpPr>
              <p:sp>
                <p:nvSpPr>
                  <p:cNvPr id="47136" name="Freeform 91"/>
                  <p:cNvSpPr>
                    <a:spLocks/>
                  </p:cNvSpPr>
                  <p:nvPr/>
                </p:nvSpPr>
                <p:spPr bwMode="auto">
                  <a:xfrm>
                    <a:off x="575" y="42"/>
                    <a:ext cx="108" cy="55"/>
                  </a:xfrm>
                  <a:custGeom>
                    <a:avLst/>
                    <a:gdLst>
                      <a:gd name="T0" fmla="*/ 29 w 108"/>
                      <a:gd name="T1" fmla="*/ 53 h 55"/>
                      <a:gd name="T2" fmla="*/ 55 w 108"/>
                      <a:gd name="T3" fmla="*/ 27 h 55"/>
                      <a:gd name="T4" fmla="*/ 81 w 108"/>
                      <a:gd name="T5" fmla="*/ 53 h 55"/>
                      <a:gd name="T6" fmla="*/ 108 w 108"/>
                      <a:gd name="T7" fmla="*/ 55 h 55"/>
                      <a:gd name="T8" fmla="*/ 108 w 108"/>
                      <a:gd name="T9" fmla="*/ 0 h 55"/>
                      <a:gd name="T10" fmla="*/ 0 w 108"/>
                      <a:gd name="T11" fmla="*/ 0 h 55"/>
                      <a:gd name="T12" fmla="*/ 0 w 108"/>
                      <a:gd name="T13" fmla="*/ 55 h 55"/>
                      <a:gd name="T14" fmla="*/ 29 w 108"/>
                      <a:gd name="T15" fmla="*/ 53 h 5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08"/>
                      <a:gd name="T25" fmla="*/ 0 h 55"/>
                      <a:gd name="T26" fmla="*/ 108 w 108"/>
                      <a:gd name="T27" fmla="*/ 55 h 5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08" h="55">
                        <a:moveTo>
                          <a:pt x="29" y="53"/>
                        </a:moveTo>
                        <a:lnTo>
                          <a:pt x="55" y="27"/>
                        </a:lnTo>
                        <a:lnTo>
                          <a:pt x="81" y="53"/>
                        </a:lnTo>
                        <a:lnTo>
                          <a:pt x="108" y="55"/>
                        </a:lnTo>
                        <a:lnTo>
                          <a:pt x="108" y="0"/>
                        </a:lnTo>
                        <a:lnTo>
                          <a:pt x="0" y="0"/>
                        </a:lnTo>
                        <a:lnTo>
                          <a:pt x="0" y="55"/>
                        </a:lnTo>
                        <a:lnTo>
                          <a:pt x="29" y="5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sk-SK"/>
                  </a:p>
                </p:txBody>
              </p:sp>
              <p:sp>
                <p:nvSpPr>
                  <p:cNvPr id="47137" name="Freeform 92"/>
                  <p:cNvSpPr>
                    <a:spLocks/>
                  </p:cNvSpPr>
                  <p:nvPr/>
                </p:nvSpPr>
                <p:spPr bwMode="auto">
                  <a:xfrm flipV="1">
                    <a:off x="575" y="93"/>
                    <a:ext cx="108" cy="55"/>
                  </a:xfrm>
                  <a:custGeom>
                    <a:avLst/>
                    <a:gdLst>
                      <a:gd name="T0" fmla="*/ 29 w 108"/>
                      <a:gd name="T1" fmla="*/ 53 h 55"/>
                      <a:gd name="T2" fmla="*/ 55 w 108"/>
                      <a:gd name="T3" fmla="*/ 27 h 55"/>
                      <a:gd name="T4" fmla="*/ 81 w 108"/>
                      <a:gd name="T5" fmla="*/ 53 h 55"/>
                      <a:gd name="T6" fmla="*/ 108 w 108"/>
                      <a:gd name="T7" fmla="*/ 55 h 55"/>
                      <a:gd name="T8" fmla="*/ 108 w 108"/>
                      <a:gd name="T9" fmla="*/ 0 h 55"/>
                      <a:gd name="T10" fmla="*/ 0 w 108"/>
                      <a:gd name="T11" fmla="*/ 0 h 55"/>
                      <a:gd name="T12" fmla="*/ 0 w 108"/>
                      <a:gd name="T13" fmla="*/ 55 h 55"/>
                      <a:gd name="T14" fmla="*/ 29 w 108"/>
                      <a:gd name="T15" fmla="*/ 53 h 55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108"/>
                      <a:gd name="T25" fmla="*/ 0 h 55"/>
                      <a:gd name="T26" fmla="*/ 108 w 108"/>
                      <a:gd name="T27" fmla="*/ 55 h 55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108" h="55">
                        <a:moveTo>
                          <a:pt x="29" y="53"/>
                        </a:moveTo>
                        <a:lnTo>
                          <a:pt x="55" y="27"/>
                        </a:lnTo>
                        <a:lnTo>
                          <a:pt x="81" y="53"/>
                        </a:lnTo>
                        <a:lnTo>
                          <a:pt x="108" y="55"/>
                        </a:lnTo>
                        <a:lnTo>
                          <a:pt x="108" y="0"/>
                        </a:lnTo>
                        <a:lnTo>
                          <a:pt x="0" y="0"/>
                        </a:lnTo>
                        <a:lnTo>
                          <a:pt x="0" y="55"/>
                        </a:lnTo>
                        <a:lnTo>
                          <a:pt x="29" y="53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rot="10800000"/>
                  <a:lstStyle/>
                  <a:p>
                    <a:endParaRPr lang="sk-SK"/>
                  </a:p>
                </p:txBody>
              </p:sp>
            </p:grpSp>
          </p:grpSp>
          <p:grpSp>
            <p:nvGrpSpPr>
              <p:cNvPr id="47139" name="Group 189"/>
              <p:cNvGrpSpPr>
                <a:grpSpLocks/>
              </p:cNvGrpSpPr>
              <p:nvPr/>
            </p:nvGrpSpPr>
            <p:grpSpPr bwMode="auto">
              <a:xfrm>
                <a:off x="1416" y="4477"/>
                <a:ext cx="789" cy="601"/>
                <a:chOff x="137" y="79"/>
                <a:chExt cx="72" cy="51"/>
              </a:xfrm>
            </p:grpSpPr>
            <p:sp>
              <p:nvSpPr>
                <p:cNvPr id="47140" name="AutoShape 21"/>
                <p:cNvSpPr>
                  <a:spLocks noChangeArrowheads="1"/>
                </p:cNvSpPr>
                <p:nvPr/>
              </p:nvSpPr>
              <p:spPr bwMode="auto">
                <a:xfrm flipV="1">
                  <a:off x="137" y="79"/>
                  <a:ext cx="72" cy="51"/>
                </a:xfrm>
                <a:custGeom>
                  <a:avLst/>
                  <a:gdLst>
                    <a:gd name="T0" fmla="*/ 0 w 21600"/>
                    <a:gd name="T1" fmla="*/ 0 h 21600"/>
                    <a:gd name="T2" fmla="*/ 0 w 21600"/>
                    <a:gd name="T3" fmla="*/ 0 h 21600"/>
                    <a:gd name="T4" fmla="*/ 0 w 21600"/>
                    <a:gd name="T5" fmla="*/ 0 h 21600"/>
                    <a:gd name="T6" fmla="*/ 0 w 21600"/>
                    <a:gd name="T7" fmla="*/ 0 h 21600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4500 w 21600"/>
                    <a:gd name="T13" fmla="*/ 4659 h 21600"/>
                    <a:gd name="T14" fmla="*/ 17100 w 21600"/>
                    <a:gd name="T15" fmla="*/ 16941 h 21600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21600" h="21600">
                      <a:moveTo>
                        <a:pt x="0" y="0"/>
                      </a:moveTo>
                      <a:lnTo>
                        <a:pt x="5400" y="21600"/>
                      </a:lnTo>
                      <a:lnTo>
                        <a:pt x="16200" y="21600"/>
                      </a:lnTo>
                      <a:lnTo>
                        <a:pt x="21600" y="0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rot="10800000"/>
                <a:lstStyle/>
                <a:p>
                  <a:endParaRPr lang="sk-SK"/>
                </a:p>
              </p:txBody>
            </p:sp>
            <p:sp>
              <p:nvSpPr>
                <p:cNvPr id="47141" name="Text Box 2"/>
                <p:cNvSpPr txBox="1">
                  <a:spLocks noChangeArrowheads="1"/>
                </p:cNvSpPr>
                <p:nvPr/>
              </p:nvSpPr>
              <p:spPr bwMode="auto">
                <a:xfrm>
                  <a:off x="152" y="91"/>
                  <a:ext cx="42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altLang="zh-CN" sz="1200" dirty="0" smtClean="0">
                      <a:solidFill>
                        <a:srgbClr val="000000"/>
                      </a:solidFill>
                      <a:latin typeface="Calibri" pitchFamily="34" charset="0"/>
                      <a:ea typeface="SimSun" pitchFamily="2" charset="-122"/>
                    </a:rPr>
                    <a:t>1</a:t>
                  </a:r>
                  <a:endParaRPr lang="sk-SK" dirty="0"/>
                </a:p>
              </p:txBody>
            </p:sp>
          </p:grpSp>
          <p:grpSp>
            <p:nvGrpSpPr>
              <p:cNvPr id="47142" name="Group 182"/>
              <p:cNvGrpSpPr>
                <a:grpSpLocks/>
              </p:cNvGrpSpPr>
              <p:nvPr/>
            </p:nvGrpSpPr>
            <p:grpSpPr bwMode="auto">
              <a:xfrm>
                <a:off x="3250" y="5033"/>
                <a:ext cx="4800" cy="778"/>
                <a:chOff x="305" y="124"/>
                <a:chExt cx="431" cy="68"/>
              </a:xfrm>
            </p:grpSpPr>
            <p:sp>
              <p:nvSpPr>
                <p:cNvPr id="47143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25" y="124"/>
                  <a:ext cx="37" cy="38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sz="1400" dirty="0"/>
                    <a:t>4</a:t>
                  </a:r>
                </a:p>
              </p:txBody>
            </p:sp>
            <p:sp>
              <p:nvSpPr>
                <p:cNvPr id="47144" name="Rectangle 9"/>
                <p:cNvSpPr>
                  <a:spLocks noChangeArrowheads="1"/>
                </p:cNvSpPr>
                <p:nvPr/>
              </p:nvSpPr>
              <p:spPr bwMode="auto">
                <a:xfrm>
                  <a:off x="305" y="165"/>
                  <a:ext cx="431" cy="27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pSp>
            <p:nvGrpSpPr>
              <p:cNvPr id="47145" name="Group 191"/>
              <p:cNvGrpSpPr>
                <a:grpSpLocks/>
              </p:cNvGrpSpPr>
              <p:nvPr/>
            </p:nvGrpSpPr>
            <p:grpSpPr bwMode="auto">
              <a:xfrm>
                <a:off x="7583" y="4284"/>
                <a:ext cx="705" cy="798"/>
                <a:chOff x="649" y="66"/>
                <a:chExt cx="61" cy="69"/>
              </a:xfrm>
            </p:grpSpPr>
            <p:sp>
              <p:nvSpPr>
                <p:cNvPr id="47146" name="Freeform 23"/>
                <p:cNvSpPr>
                  <a:spLocks/>
                </p:cNvSpPr>
                <p:nvPr/>
              </p:nvSpPr>
              <p:spPr bwMode="auto">
                <a:xfrm rot="20088333">
                  <a:off x="649" y="66"/>
                  <a:ext cx="61" cy="69"/>
                </a:xfrm>
                <a:custGeom>
                  <a:avLst/>
                  <a:gdLst>
                    <a:gd name="T0" fmla="*/ 32 w 948"/>
                    <a:gd name="T1" fmla="*/ 0 h 828"/>
                    <a:gd name="T2" fmla="*/ 0 w 948"/>
                    <a:gd name="T3" fmla="*/ 49 h 828"/>
                    <a:gd name="T4" fmla="*/ 61 w 948"/>
                    <a:gd name="T5" fmla="*/ 49 h 828"/>
                    <a:gd name="T6" fmla="*/ 32 w 948"/>
                    <a:gd name="T7" fmla="*/ 0 h 82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948"/>
                    <a:gd name="T13" fmla="*/ 0 h 828"/>
                    <a:gd name="T14" fmla="*/ 948 w 948"/>
                    <a:gd name="T15" fmla="*/ 828 h 82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948" h="828">
                      <a:moveTo>
                        <a:pt x="492" y="0"/>
                      </a:moveTo>
                      <a:lnTo>
                        <a:pt x="0" y="828"/>
                      </a:lnTo>
                      <a:lnTo>
                        <a:pt x="948" y="828"/>
                      </a:lnTo>
                      <a:lnTo>
                        <a:pt x="492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7147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656" y="77"/>
                  <a:ext cx="37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sz="1200" dirty="0">
                      <a:solidFill>
                        <a:srgbClr val="000000"/>
                      </a:solidFill>
                      <a:latin typeface="Calibri" pitchFamily="34" charset="0"/>
                      <a:ea typeface="SimSun" pitchFamily="2" charset="-122"/>
                    </a:rPr>
                    <a:t>7</a:t>
                  </a:r>
                  <a:endParaRPr lang="sk-SK" dirty="0"/>
                </a:p>
              </p:txBody>
            </p:sp>
          </p:grpSp>
          <p:sp>
            <p:nvSpPr>
              <p:cNvPr id="47148" name="Freeform 26"/>
              <p:cNvSpPr>
                <a:spLocks/>
              </p:cNvSpPr>
              <p:nvPr/>
            </p:nvSpPr>
            <p:spPr bwMode="auto">
              <a:xfrm>
                <a:off x="8617" y="4297"/>
                <a:ext cx="685" cy="1050"/>
              </a:xfrm>
              <a:custGeom>
                <a:avLst/>
                <a:gdLst>
                  <a:gd name="T0" fmla="*/ 33 w 564"/>
                  <a:gd name="T1" fmla="*/ 0 h 1164"/>
                  <a:gd name="T2" fmla="*/ 0 w 564"/>
                  <a:gd name="T3" fmla="*/ 88 h 1164"/>
                  <a:gd name="T4" fmla="*/ 29 w 564"/>
                  <a:gd name="T5" fmla="*/ 59 h 1164"/>
                  <a:gd name="T6" fmla="*/ 47 w 564"/>
                  <a:gd name="T7" fmla="*/ 88 h 1164"/>
                  <a:gd name="T8" fmla="*/ 33 w 564"/>
                  <a:gd name="T9" fmla="*/ 0 h 1164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564"/>
                  <a:gd name="T16" fmla="*/ 0 h 1164"/>
                  <a:gd name="T17" fmla="*/ 564 w 564"/>
                  <a:gd name="T18" fmla="*/ 1164 h 1164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564" h="1164">
                    <a:moveTo>
                      <a:pt x="396" y="0"/>
                    </a:moveTo>
                    <a:lnTo>
                      <a:pt x="0" y="1164"/>
                    </a:lnTo>
                    <a:lnTo>
                      <a:pt x="348" y="780"/>
                    </a:lnTo>
                    <a:lnTo>
                      <a:pt x="564" y="1164"/>
                    </a:lnTo>
                    <a:lnTo>
                      <a:pt x="396" y="0"/>
                    </a:lnTo>
                    <a:close/>
                  </a:path>
                </a:pathLst>
              </a:custGeom>
              <a:solidFill>
                <a:srgbClr val="C0C0C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sk-SK"/>
              </a:p>
            </p:txBody>
          </p:sp>
          <p:sp>
            <p:nvSpPr>
              <p:cNvPr id="47149" name="Text Box 27"/>
              <p:cNvSpPr txBox="1">
                <a:spLocks noChangeArrowheads="1"/>
              </p:cNvSpPr>
              <p:nvPr/>
            </p:nvSpPr>
            <p:spPr bwMode="auto">
              <a:xfrm>
                <a:off x="8617" y="4657"/>
                <a:ext cx="465" cy="3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sk-SK" altLang="zh-CN" sz="1200" dirty="0">
                    <a:solidFill>
                      <a:srgbClr val="000000"/>
                    </a:solidFill>
                    <a:latin typeface="Calibri" pitchFamily="34" charset="0"/>
                    <a:ea typeface="SimSun" pitchFamily="2" charset="-122"/>
                  </a:rPr>
                  <a:t>8</a:t>
                </a:r>
                <a:endParaRPr lang="sk-SK" altLang="zh-CN" sz="1200" dirty="0" smtClean="0">
                  <a:solidFill>
                    <a:srgbClr val="000000"/>
                  </a:solidFill>
                  <a:latin typeface="Calibri" pitchFamily="34" charset="0"/>
                  <a:ea typeface="SimSun" pitchFamily="2" charset="-122"/>
                </a:endParaRPr>
              </a:p>
              <a:p>
                <a:endParaRPr lang="sk-SK" dirty="0"/>
              </a:p>
            </p:txBody>
          </p:sp>
          <p:grpSp>
            <p:nvGrpSpPr>
              <p:cNvPr id="47150" name="Group 190"/>
              <p:cNvGrpSpPr>
                <a:grpSpLocks/>
              </p:cNvGrpSpPr>
              <p:nvPr/>
            </p:nvGrpSpPr>
            <p:grpSpPr bwMode="auto">
              <a:xfrm>
                <a:off x="9521" y="4477"/>
                <a:ext cx="1015" cy="775"/>
                <a:chOff x="798" y="50"/>
                <a:chExt cx="94" cy="67"/>
              </a:xfrm>
            </p:grpSpPr>
            <p:sp>
              <p:nvSpPr>
                <p:cNvPr id="47151" name="Freeform 29"/>
                <p:cNvSpPr>
                  <a:spLocks/>
                </p:cNvSpPr>
                <p:nvPr/>
              </p:nvSpPr>
              <p:spPr bwMode="auto">
                <a:xfrm>
                  <a:off x="798" y="50"/>
                  <a:ext cx="94" cy="67"/>
                </a:xfrm>
                <a:custGeom>
                  <a:avLst/>
                  <a:gdLst>
                    <a:gd name="T0" fmla="*/ 0 w 2052"/>
                    <a:gd name="T1" fmla="*/ 33 h 924"/>
                    <a:gd name="T2" fmla="*/ 49 w 2052"/>
                    <a:gd name="T3" fmla="*/ 41 h 924"/>
                    <a:gd name="T4" fmla="*/ 82 w 2052"/>
                    <a:gd name="T5" fmla="*/ 0 h 924"/>
                    <a:gd name="T6" fmla="*/ 26 w 2052"/>
                    <a:gd name="T7" fmla="*/ 14 h 924"/>
                    <a:gd name="T8" fmla="*/ 0 w 2052"/>
                    <a:gd name="T9" fmla="*/ 33 h 9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052"/>
                    <a:gd name="T16" fmla="*/ 0 h 924"/>
                    <a:gd name="T17" fmla="*/ 2052 w 2052"/>
                    <a:gd name="T18" fmla="*/ 924 h 9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052" h="924">
                      <a:moveTo>
                        <a:pt x="0" y="744"/>
                      </a:moveTo>
                      <a:lnTo>
                        <a:pt x="1236" y="924"/>
                      </a:lnTo>
                      <a:lnTo>
                        <a:pt x="2052" y="0"/>
                      </a:lnTo>
                      <a:lnTo>
                        <a:pt x="648" y="324"/>
                      </a:lnTo>
                      <a:lnTo>
                        <a:pt x="0" y="744"/>
                      </a:lnTo>
                      <a:close/>
                    </a:path>
                  </a:pathLst>
                </a:custGeom>
                <a:solidFill>
                  <a:srgbClr val="C0C0C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7152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826" y="60"/>
                  <a:ext cx="37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sz="1200" dirty="0">
                      <a:solidFill>
                        <a:srgbClr val="000000"/>
                      </a:solidFill>
                      <a:latin typeface="Calibri" pitchFamily="34" charset="0"/>
                      <a:ea typeface="SimSun" pitchFamily="2" charset="-122"/>
                    </a:rPr>
                    <a:t>9</a:t>
                  </a:r>
                  <a:endParaRPr lang="sk-SK" dirty="0"/>
                </a:p>
              </p:txBody>
            </p:sp>
          </p:grpSp>
          <p:grpSp>
            <p:nvGrpSpPr>
              <p:cNvPr id="47153" name="Group 187"/>
              <p:cNvGrpSpPr>
                <a:grpSpLocks/>
              </p:cNvGrpSpPr>
              <p:nvPr/>
            </p:nvGrpSpPr>
            <p:grpSpPr bwMode="auto">
              <a:xfrm>
                <a:off x="10678" y="4117"/>
                <a:ext cx="952" cy="1215"/>
                <a:chOff x="941" y="40"/>
                <a:chExt cx="105" cy="105"/>
              </a:xfrm>
            </p:grpSpPr>
            <p:sp>
              <p:nvSpPr>
                <p:cNvPr id="47154" name="Rectangle 15"/>
                <p:cNvSpPr>
                  <a:spLocks noChangeArrowheads="1"/>
                </p:cNvSpPr>
                <p:nvPr/>
              </p:nvSpPr>
              <p:spPr bwMode="auto">
                <a:xfrm>
                  <a:off x="955" y="40"/>
                  <a:ext cx="78" cy="105"/>
                </a:xfrm>
                <a:prstGeom prst="rect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7155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941" y="72"/>
                  <a:ext cx="105" cy="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sz="1200" dirty="0" smtClean="0">
                      <a:solidFill>
                        <a:srgbClr val="000000"/>
                      </a:solidFill>
                      <a:latin typeface="Calibri" pitchFamily="34" charset="0"/>
                      <a:ea typeface="SimSun" pitchFamily="2" charset="-122"/>
                    </a:rPr>
                    <a:t>10</a:t>
                  </a:r>
                  <a:endParaRPr lang="sk-SK" dirty="0"/>
                </a:p>
              </p:txBody>
            </p:sp>
          </p:grpSp>
          <p:grpSp>
            <p:nvGrpSpPr>
              <p:cNvPr id="47156" name="Group 180"/>
              <p:cNvGrpSpPr>
                <a:grpSpLocks/>
              </p:cNvGrpSpPr>
              <p:nvPr/>
            </p:nvGrpSpPr>
            <p:grpSpPr bwMode="auto">
              <a:xfrm>
                <a:off x="2497" y="4477"/>
                <a:ext cx="720" cy="639"/>
                <a:chOff x="256" y="53"/>
                <a:chExt cx="63" cy="55"/>
              </a:xfrm>
            </p:grpSpPr>
            <p:sp>
              <p:nvSpPr>
                <p:cNvPr id="47157" name="AutoShape 6"/>
                <p:cNvSpPr>
                  <a:spLocks noChangeArrowheads="1"/>
                </p:cNvSpPr>
                <p:nvPr/>
              </p:nvSpPr>
              <p:spPr bwMode="auto">
                <a:xfrm>
                  <a:off x="256" y="53"/>
                  <a:ext cx="63" cy="55"/>
                </a:xfrm>
                <a:prstGeom prst="hexagon">
                  <a:avLst>
                    <a:gd name="adj" fmla="val 28636"/>
                    <a:gd name="vf" fmla="val 115470"/>
                  </a:avLst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7158" name="Text Box 5"/>
                <p:cNvSpPr txBox="1">
                  <a:spLocks noChangeArrowheads="1"/>
                </p:cNvSpPr>
                <p:nvPr/>
              </p:nvSpPr>
              <p:spPr bwMode="auto">
                <a:xfrm>
                  <a:off x="262" y="65"/>
                  <a:ext cx="37" cy="3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sz="1400" dirty="0"/>
                    <a:t>2</a:t>
                  </a:r>
                </a:p>
              </p:txBody>
            </p:sp>
          </p:grpSp>
          <p:grpSp>
            <p:nvGrpSpPr>
              <p:cNvPr id="47159" name="Group 55"/>
              <p:cNvGrpSpPr>
                <a:grpSpLocks/>
              </p:cNvGrpSpPr>
              <p:nvPr/>
            </p:nvGrpSpPr>
            <p:grpSpPr bwMode="auto">
              <a:xfrm>
                <a:off x="5197" y="4477"/>
                <a:ext cx="585" cy="585"/>
                <a:chOff x="393" y="72"/>
                <a:chExt cx="50" cy="50"/>
              </a:xfrm>
            </p:grpSpPr>
            <p:sp>
              <p:nvSpPr>
                <p:cNvPr id="47160" name="Rectangle 50"/>
                <p:cNvSpPr>
                  <a:spLocks noChangeArrowheads="1"/>
                </p:cNvSpPr>
                <p:nvPr/>
              </p:nvSpPr>
              <p:spPr bwMode="auto">
                <a:xfrm>
                  <a:off x="393" y="72"/>
                  <a:ext cx="45" cy="46"/>
                </a:xfrm>
                <a:prstGeom prst="rect">
                  <a:avLst/>
                </a:prstGeom>
                <a:solidFill>
                  <a:srgbClr val="BFBFB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lIns="18288" tIns="0" rIns="0" bIns="0" anchor="ctr"/>
                <a:lstStyle/>
                <a:p>
                  <a:pPr algn="ctr"/>
                  <a:endParaRPr lang="sk-SK"/>
                </a:p>
              </p:txBody>
            </p:sp>
            <p:sp>
              <p:nvSpPr>
                <p:cNvPr id="47161" name="TextBox 51"/>
                <p:cNvSpPr txBox="1">
                  <a:spLocks noChangeArrowheads="1"/>
                </p:cNvSpPr>
                <p:nvPr/>
              </p:nvSpPr>
              <p:spPr bwMode="auto">
                <a:xfrm>
                  <a:off x="408" y="87"/>
                  <a:ext cx="35" cy="3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altLang="zh-CN" sz="1100" dirty="0">
                      <a:solidFill>
                        <a:srgbClr val="000000"/>
                      </a:solidFill>
                      <a:latin typeface="Verdana" pitchFamily="34" charset="0"/>
                      <a:ea typeface="SimSun" pitchFamily="2" charset="-122"/>
                    </a:rPr>
                    <a:t>5</a:t>
                  </a:r>
                  <a:r>
                    <a:rPr lang="sk-SK" altLang="zh-CN" sz="1200" dirty="0" smtClean="0">
                      <a:latin typeface="Times New Roman" pitchFamily="18" charset="0"/>
                      <a:ea typeface="SimSun" pitchFamily="2" charset="-122"/>
                    </a:rPr>
                    <a:t> </a:t>
                  </a:r>
                  <a:endParaRPr lang="sk-SK" dirty="0"/>
                </a:p>
              </p:txBody>
            </p:sp>
          </p:grpSp>
          <p:grpSp>
            <p:nvGrpSpPr>
              <p:cNvPr id="47162" name="Group 58"/>
              <p:cNvGrpSpPr>
                <a:grpSpLocks/>
              </p:cNvGrpSpPr>
              <p:nvPr/>
            </p:nvGrpSpPr>
            <p:grpSpPr bwMode="auto">
              <a:xfrm>
                <a:off x="3397" y="4297"/>
                <a:ext cx="810" cy="810"/>
                <a:chOff x="373" y="53"/>
                <a:chExt cx="70" cy="70"/>
              </a:xfrm>
            </p:grpSpPr>
            <p:sp>
              <p:nvSpPr>
                <p:cNvPr id="47163" name="AutoShape 59"/>
                <p:cNvSpPr>
                  <a:spLocks noChangeArrowheads="1"/>
                </p:cNvSpPr>
                <p:nvPr/>
              </p:nvSpPr>
              <p:spPr bwMode="auto">
                <a:xfrm>
                  <a:off x="373" y="53"/>
                  <a:ext cx="70" cy="70"/>
                </a:xfrm>
                <a:prstGeom prst="diamond">
                  <a:avLst/>
                </a:prstGeom>
                <a:solidFill>
                  <a:srgbClr val="C0C0C0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47164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75" y="69"/>
                  <a:ext cx="36" cy="3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sk-SK" sz="1400" dirty="0"/>
                    <a:t>3</a:t>
                  </a:r>
                </a:p>
              </p:txBody>
            </p:sp>
          </p:grpSp>
        </p:grpSp>
      </p:grp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692275" y="260350"/>
            <a:ext cx="52562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endParaRPr lang="sk-SK" sz="2800" b="1">
              <a:solidFill>
                <a:schemeClr val="bg1"/>
              </a:solidFill>
            </a:endParaRPr>
          </a:p>
        </p:txBody>
      </p:sp>
      <p:graphicFrame>
        <p:nvGraphicFramePr>
          <p:cNvPr id="49" name="Graf 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504102"/>
              </p:ext>
            </p:extLst>
          </p:nvPr>
        </p:nvGraphicFramePr>
        <p:xfrm>
          <a:off x="172687" y="0"/>
          <a:ext cx="4531118" cy="2933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2" name="Graf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0909547"/>
              </p:ext>
            </p:extLst>
          </p:nvPr>
        </p:nvGraphicFramePr>
        <p:xfrm>
          <a:off x="4410354" y="3946332"/>
          <a:ext cx="4624646" cy="2780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9" grpId="0">
        <p:bldAsOne/>
      </p:bldGraphic>
      <p:bldGraphic spid="52" grpId="0">
        <p:bldAsOne/>
      </p:bldGraphic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248</Words>
  <Application>Microsoft Office PowerPoint</Application>
  <PresentationFormat>Prezentácia na obrazovke (4:3)</PresentationFormat>
  <Paragraphs>104</Paragraphs>
  <Slides>14</Slides>
  <Notes>13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Výchozí návrh</vt:lpstr>
      <vt:lpstr>Matematikai ismeretek az alapiskolától az egyetemig </vt:lpstr>
      <vt:lpstr>Kiindulópontok</vt:lpstr>
      <vt:lpstr>Szervezés és lebonyolítás</vt:lpstr>
      <vt:lpstr>Az eredeti terv módosítása </vt:lpstr>
      <vt:lpstr> Témakörök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Értékelés – tudás hosszútávú megmaradása</vt:lpstr>
      <vt:lpstr>Prezentácia programu PowerPoint</vt:lpstr>
      <vt:lpstr>Értékelés- deformációk</vt:lpstr>
      <vt:lpstr>Prezentácia programu PowerPoint</vt:lpstr>
    </vt:vector>
  </TitlesOfParts>
  <Company>kmi pdf uk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Rozvíjanie matematických predstáv v MŠ</dc:title>
  <dc:creator>Edita</dc:creator>
  <cp:lastModifiedBy>UJSpa</cp:lastModifiedBy>
  <cp:revision>55</cp:revision>
  <dcterms:created xsi:type="dcterms:W3CDTF">2006-10-04T15:43:18Z</dcterms:created>
  <dcterms:modified xsi:type="dcterms:W3CDTF">2013-01-27T07:54:39Z</dcterms:modified>
</cp:coreProperties>
</file>