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45"/>
  </p:notesMasterIdLst>
  <p:handoutMasterIdLst>
    <p:handoutMasterId r:id="rId46"/>
  </p:handoutMasterIdLst>
  <p:sldIdLst>
    <p:sldId id="256" r:id="rId2"/>
    <p:sldId id="306" r:id="rId3"/>
    <p:sldId id="271" r:id="rId4"/>
    <p:sldId id="269" r:id="rId5"/>
    <p:sldId id="266" r:id="rId6"/>
    <p:sldId id="267" r:id="rId7"/>
    <p:sldId id="270" r:id="rId8"/>
    <p:sldId id="272" r:id="rId9"/>
    <p:sldId id="300" r:id="rId10"/>
    <p:sldId id="268" r:id="rId11"/>
    <p:sldId id="328" r:id="rId12"/>
    <p:sldId id="308" r:id="rId13"/>
    <p:sldId id="316" r:id="rId14"/>
    <p:sldId id="313" r:id="rId15"/>
    <p:sldId id="299" r:id="rId16"/>
    <p:sldId id="309" r:id="rId17"/>
    <p:sldId id="315" r:id="rId18"/>
    <p:sldId id="310" r:id="rId19"/>
    <p:sldId id="314" r:id="rId20"/>
    <p:sldId id="329" r:id="rId21"/>
    <p:sldId id="287" r:id="rId22"/>
    <p:sldId id="302" r:id="rId23"/>
    <p:sldId id="291" r:id="rId24"/>
    <p:sldId id="301" r:id="rId25"/>
    <p:sldId id="330" r:id="rId26"/>
    <p:sldId id="303" r:id="rId27"/>
    <p:sldId id="304" r:id="rId28"/>
    <p:sldId id="317" r:id="rId29"/>
    <p:sldId id="288" r:id="rId30"/>
    <p:sldId id="290" r:id="rId31"/>
    <p:sldId id="297" r:id="rId32"/>
    <p:sldId id="311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31" r:id="rId43"/>
    <p:sldId id="327" r:id="rId44"/>
  </p:sldIdLst>
  <p:sldSz cx="9144000" cy="6858000" type="screen4x3"/>
  <p:notesSz cx="9144000" cy="6858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5F5F5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3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660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8155C-62CC-4031-AE16-CBB7CE5612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0891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EBDA50-061F-4DE4-9075-145B43E8E764}" type="datetimeFigureOut">
              <a:rPr lang="hu-HU"/>
              <a:pPr>
                <a:defRPr/>
              </a:pPr>
              <a:t>2013.02.01.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77D7AB-0177-4960-A18F-8AE3E425ED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347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BB138-2837-42B9-A2F9-2B081CF07E41}" type="datetimeFigureOut">
              <a:rPr lang="hu-HU"/>
              <a:pPr>
                <a:defRPr/>
              </a:pPr>
              <a:t>2013.02.01.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8E18-3040-43B3-803E-BF5487429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4B9B-53F7-4CDA-BA35-9D7BB4463F1B}" type="datetimeFigureOut">
              <a:rPr lang="hu-HU"/>
              <a:pPr>
                <a:defRPr/>
              </a:pPr>
              <a:t>2013.02.01.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11480-1510-49A0-BE78-98D299F803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F15F9-6E2A-466B-9BE3-CDA5E3657519}" type="datetimeFigureOut">
              <a:rPr lang="hu-HU"/>
              <a:pPr>
                <a:defRPr/>
              </a:pPr>
              <a:t>2013.02.01.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D1237-CADA-45F9-BF82-2356B283A5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7334D-4F5F-4C46-A32B-5F8571E542DC}" type="datetimeFigureOut">
              <a:rPr lang="hu-HU"/>
              <a:pPr>
                <a:defRPr/>
              </a:pPr>
              <a:t>2013.02.01.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58E17-3636-4A41-8D51-48C00047A7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1DD8-78C3-4F34-9200-A2AFA0195EB7}" type="datetimeFigureOut">
              <a:rPr lang="hu-HU"/>
              <a:pPr>
                <a:defRPr/>
              </a:pPr>
              <a:t>2013.02.01.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11BA-4E8B-44FC-9B94-ED8E3928FA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C2D32-3303-460F-8411-9EA8622DCDDB}" type="datetimeFigureOut">
              <a:rPr lang="hu-HU"/>
              <a:pPr>
                <a:defRPr/>
              </a:pPr>
              <a:t>2013.02.01.</a:t>
            </a:fld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5F88-EB12-4A75-8D32-F03E9F29D0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24D65-BCB6-43D8-8B4A-7F251F1429C6}" type="datetimeFigureOut">
              <a:rPr lang="hu-HU"/>
              <a:pPr>
                <a:defRPr/>
              </a:pPr>
              <a:t>2013.02.01.</a:t>
            </a:fld>
            <a:endParaRPr 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23B21-CCBC-4977-8F77-2F6D3FCE19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54460-A5D8-485C-B6BE-61987621F3D8}" type="datetimeFigureOut">
              <a:rPr lang="hu-HU"/>
              <a:pPr>
                <a:defRPr/>
              </a:pPr>
              <a:t>2013.02.01.</a:t>
            </a:fld>
            <a:endParaRPr lang="hu-HU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874F4-0F70-4EC6-9BA5-FC930BD75A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7973-CF21-4FE1-A207-69DD6FCE8613}" type="datetimeFigureOut">
              <a:rPr lang="hu-HU"/>
              <a:pPr>
                <a:defRPr/>
              </a:pPr>
              <a:t>2013.02.01.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29F17-B4F6-4AED-8BA0-5317D9F29F2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BB0C-8260-4CFA-AF0B-6DF517EEA80F}" type="datetimeFigureOut">
              <a:rPr lang="hu-HU"/>
              <a:pPr>
                <a:defRPr/>
              </a:pPr>
              <a:t>2013.02.01.</a:t>
            </a:fld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39E42-06F6-4AC5-B3CE-FDBCBBDF6DD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3D91C-2007-42C6-B980-8C4FBF63EE16}" type="datetimeFigureOut">
              <a:rPr lang="hu-HU"/>
              <a:pPr>
                <a:defRPr/>
              </a:pPr>
              <a:t>2013.02.01.</a:t>
            </a:fld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10548-BAF5-408D-BB53-B527D9F9DF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051" name="Szöveg hely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2C1525C-671F-4149-910E-32E675D4A4D6}" type="datetimeFigureOut">
              <a:rPr lang="hu-HU"/>
              <a:pPr>
                <a:defRPr/>
              </a:pPr>
              <a:t>2013.02.01.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B320547-A066-4FCA-8898-5612D75998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9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6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ttp://yashikibuta.files.wordpress.com/2010/10/harmony-of-color-and-light-john-lautermil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femina.hu/terasz/vilaghiru_fotok/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571500"/>
            <a:ext cx="58578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églalap 3"/>
          <p:cNvSpPr>
            <a:spLocks noChangeArrowheads="1"/>
          </p:cNvSpPr>
          <p:nvPr/>
        </p:nvSpPr>
        <p:spPr bwMode="auto">
          <a:xfrm>
            <a:off x="1928813" y="6286500"/>
            <a:ext cx="6024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Constantia" pitchFamily="18" charset="0"/>
              </a:rPr>
              <a:t> National Geographic    1985    Egy afgán leány portréja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Színekkel foglalkozó kurzusok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3728" y="2636912"/>
            <a:ext cx="5915000" cy="2764904"/>
          </a:xfrm>
        </p:spPr>
        <p:txBody>
          <a:bodyPr/>
          <a:lstStyle/>
          <a:p>
            <a:r>
              <a:rPr lang="hu-HU" dirty="0" smtClean="0"/>
              <a:t>Színdinamika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Megjelenítési technika</a:t>
            </a:r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dirty="0" smtClean="0"/>
              <a:t>Az oktatási tevékenység célja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29699" name="Tartalom helye 2"/>
          <p:cNvSpPr>
            <a:spLocks noGrp="1"/>
          </p:cNvSpPr>
          <p:nvPr>
            <p:ph idx="1"/>
          </p:nvPr>
        </p:nvSpPr>
        <p:spPr>
          <a:xfrm>
            <a:off x="2428875" y="1857375"/>
            <a:ext cx="5257800" cy="33289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u-HU" dirty="0" smtClean="0"/>
              <a:t>Hallgatók </a:t>
            </a:r>
            <a:br>
              <a:rPr lang="hu-HU" dirty="0" smtClean="0"/>
            </a:br>
            <a:endParaRPr lang="hu-HU" dirty="0" smtClean="0"/>
          </a:p>
          <a:p>
            <a:pPr eaLnBrk="1" hangingPunct="1"/>
            <a:r>
              <a:rPr lang="hu-HU" dirty="0" smtClean="0"/>
              <a:t>színmeghatározó  és </a:t>
            </a:r>
          </a:p>
          <a:p>
            <a:pPr eaLnBrk="1" hangingPunct="1"/>
            <a:r>
              <a:rPr lang="hu-HU" dirty="0" smtClean="0"/>
              <a:t>szín megkülönböztető </a:t>
            </a:r>
            <a:br>
              <a:rPr lang="hu-HU" dirty="0" smtClean="0"/>
            </a:br>
            <a:endParaRPr lang="hu-HU" dirty="0" smtClean="0"/>
          </a:p>
          <a:p>
            <a:pPr eaLnBrk="1" hangingPunct="1">
              <a:buFont typeface="Wingdings 2" pitchFamily="18" charset="2"/>
              <a:buNone/>
            </a:pPr>
            <a:r>
              <a:rPr lang="hu-HU" dirty="0" smtClean="0"/>
              <a:t>képességének fejlesztése.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csoportok feladatai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2976" y="2500306"/>
            <a:ext cx="7472386" cy="3286148"/>
          </a:xfrm>
        </p:spPr>
        <p:txBody>
          <a:bodyPr/>
          <a:lstStyle/>
          <a:p>
            <a:r>
              <a:rPr lang="hu-HU" dirty="0" smtClean="0"/>
              <a:t>Színelméleti ismeretanyag elsajátítása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Harmóniatípusok megismerése, alkalmazása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Színkeverési gyakorlatok végzése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F:\Szindinam\Song\monok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429000"/>
            <a:ext cx="1857388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1643050"/>
            <a:ext cx="2727612" cy="317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1643050"/>
            <a:ext cx="2827764" cy="316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1" y="857232"/>
            <a:ext cx="1756447" cy="206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Kép 1" descr="D:\VARGA, Mariann_színdinamika_2010-2011\monokróm harmónia 04 összetett skála\varga_mariann_monokrom_harmonia_04_összetett_skala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642938"/>
            <a:ext cx="3879850" cy="578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Kép 2" descr="D:\VARGA, Mariann_színdinamika_2010-2011\összepakolás\összepakolás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1000125"/>
            <a:ext cx="450056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Kép 3" descr="D:\VARGA, Mariann_színdinamika_2010-2011\összepakolás\összepakolás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3857625"/>
            <a:ext cx="45720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000250" y="63500"/>
          <a:ext cx="5143500" cy="673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11288160" imgH="14798160" progId="AcroExch.Document.11">
                  <p:embed/>
                </p:oleObj>
              </mc:Choice>
              <mc:Fallback>
                <p:oleObj name="Acrobat Document" r:id="rId3" imgW="11288160" imgH="14798160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63500"/>
                        <a:ext cx="5143500" cy="673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D:\irina_vinnik_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214290"/>
            <a:ext cx="1472993" cy="1843697"/>
          </a:xfrm>
          <a:prstGeom prst="rect">
            <a:avLst/>
          </a:prstGeom>
          <a:noFill/>
        </p:spPr>
      </p:pic>
      <p:pic>
        <p:nvPicPr>
          <p:cNvPr id="65539" name="Picture 3" descr="D:\minta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500042"/>
            <a:ext cx="2186972" cy="2737361"/>
          </a:xfrm>
          <a:prstGeom prst="rect">
            <a:avLst/>
          </a:prstGeom>
          <a:noFill/>
        </p:spPr>
      </p:pic>
      <p:pic>
        <p:nvPicPr>
          <p:cNvPr id="65540" name="Picture 4" descr="D:\mint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500042"/>
            <a:ext cx="2214578" cy="2771915"/>
          </a:xfrm>
          <a:prstGeom prst="rect">
            <a:avLst/>
          </a:prstGeom>
          <a:noFill/>
        </p:spPr>
      </p:pic>
      <p:pic>
        <p:nvPicPr>
          <p:cNvPr id="65541" name="Picture 5" descr="D:\irina_vinnik_8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4572008"/>
            <a:ext cx="1643074" cy="2056581"/>
          </a:xfrm>
          <a:prstGeom prst="rect">
            <a:avLst/>
          </a:prstGeom>
          <a:noFill/>
        </p:spPr>
      </p:pic>
      <p:pic>
        <p:nvPicPr>
          <p:cNvPr id="65542" name="Picture 6" descr="D:\irina_vinnik_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3786190"/>
            <a:ext cx="2229683" cy="2790820"/>
          </a:xfrm>
          <a:prstGeom prst="rect">
            <a:avLst/>
          </a:prstGeom>
          <a:noFill/>
        </p:spPr>
      </p:pic>
      <p:pic>
        <p:nvPicPr>
          <p:cNvPr id="65543" name="Picture 7" descr="D:\irina_vinnik_8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3786190"/>
            <a:ext cx="2225896" cy="2786082"/>
          </a:xfrm>
          <a:prstGeom prst="rect">
            <a:avLst/>
          </a:prstGeom>
          <a:noFill/>
        </p:spPr>
      </p:pic>
      <p:pic>
        <p:nvPicPr>
          <p:cNvPr id="65544" name="Picture 8" descr="D:\analóg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214554"/>
            <a:ext cx="1769303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D:\Beke_Csaba_BU557T_Színdinamika_2012\Nyomtatásra\Tabló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142852"/>
            <a:ext cx="4643470" cy="65670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142852"/>
            <a:ext cx="4642226" cy="6572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57158" y="1214422"/>
            <a:ext cx="8229600" cy="29146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4000" dirty="0" smtClean="0"/>
              <a:t>Színtani oktatóprogram alkalmazása </a:t>
            </a:r>
            <a:br>
              <a:rPr lang="hu-HU" sz="4000" dirty="0" smtClean="0"/>
            </a:br>
            <a:r>
              <a:rPr lang="hu-HU" sz="4000" dirty="0" smtClean="0"/>
              <a:t>különböző szakmák képzésében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5123" name="Alcím 2"/>
          <p:cNvSpPr>
            <a:spLocks noGrp="1"/>
          </p:cNvSpPr>
          <p:nvPr>
            <p:ph type="subTitle" idx="1"/>
          </p:nvPr>
        </p:nvSpPr>
        <p:spPr>
          <a:xfrm>
            <a:off x="5643563" y="4714875"/>
            <a:ext cx="3071812" cy="1785938"/>
          </a:xfrm>
        </p:spPr>
        <p:txBody>
          <a:bodyPr/>
          <a:lstStyle/>
          <a:p>
            <a:pPr algn="l" eaLnBrk="1" hangingPunct="1"/>
            <a:r>
              <a:rPr lang="hu-HU" sz="2000" smtClean="0"/>
              <a:t>Perge Erika</a:t>
            </a:r>
          </a:p>
          <a:p>
            <a:pPr algn="l" eaLnBrk="1" hangingPunct="1"/>
            <a:r>
              <a:rPr lang="hu-HU" sz="2000" smtClean="0"/>
              <a:t>Debreceni Egyetem </a:t>
            </a:r>
          </a:p>
          <a:p>
            <a:pPr algn="l" eaLnBrk="1" hangingPunct="1"/>
            <a:r>
              <a:rPr lang="hu-HU" sz="2000" smtClean="0"/>
              <a:t>Műszaki Kar</a:t>
            </a:r>
          </a:p>
          <a:p>
            <a:pPr algn="l" eaLnBrk="1" hangingPunct="1"/>
            <a:r>
              <a:rPr lang="hu-HU" sz="2000" smtClean="0"/>
              <a:t>perge@eng.unideb.hu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Alkalmazott szoftverek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672" y="2204864"/>
            <a:ext cx="7139136" cy="2836912"/>
          </a:xfrm>
        </p:spPr>
        <p:txBody>
          <a:bodyPr/>
          <a:lstStyle/>
          <a:p>
            <a:r>
              <a:rPr lang="hu-HU" dirty="0" smtClean="0"/>
              <a:t>AutoCAD</a:t>
            </a:r>
          </a:p>
          <a:p>
            <a:r>
              <a:rPr lang="hu-HU" dirty="0" err="1" smtClean="0"/>
              <a:t>ArchiCAD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hu-HU" dirty="0" err="1" smtClean="0"/>
              <a:t>Photoshop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Saját fejlesztésű színtani oktatóprogram</a:t>
            </a:r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nyitoke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87313"/>
            <a:ext cx="8786812" cy="66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142875"/>
            <a:ext cx="6072187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3500438"/>
            <a:ext cx="4167188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41402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Constantia" pitchFamily="18" charset="0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1200">
                <a:cs typeface="Times New Roman" pitchFamily="18" charset="0"/>
              </a:rPr>
              <a:t>       </a:t>
            </a:r>
            <a:endParaRPr lang="hu-HU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1357313"/>
            <a:ext cx="419893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928938"/>
            <a:ext cx="246697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357188"/>
            <a:ext cx="24511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929188"/>
            <a:ext cx="2430462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4929188"/>
            <a:ext cx="250031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2928938"/>
            <a:ext cx="2492375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357188"/>
            <a:ext cx="252253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857250"/>
            <a:ext cx="2071688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3143250"/>
            <a:ext cx="25685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4929188"/>
            <a:ext cx="2500313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Pedagógiai kísérlet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1680" y="2132856"/>
            <a:ext cx="6408712" cy="2736304"/>
          </a:xfrm>
        </p:spPr>
        <p:txBody>
          <a:bodyPr/>
          <a:lstStyle/>
          <a:p>
            <a:r>
              <a:rPr lang="hu-HU" dirty="0" smtClean="0"/>
              <a:t>Ideje: 2012. február – május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A kísérletben résztvevők száma: 70</a:t>
            </a:r>
          </a:p>
          <a:p>
            <a:pPr>
              <a:buNone/>
            </a:pPr>
            <a:r>
              <a:rPr lang="hu-HU" dirty="0" smtClean="0"/>
              <a:t> </a:t>
            </a:r>
          </a:p>
          <a:p>
            <a:r>
              <a:rPr lang="hu-HU" dirty="0" smtClean="0"/>
              <a:t>Csoportok száma: 4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kísérlet résztvevői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259632" y="1700808"/>
            <a:ext cx="7572375" cy="5157192"/>
          </a:xfrm>
        </p:spPr>
        <p:txBody>
          <a:bodyPr>
            <a:normAutofit fontScale="4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hu-HU" sz="3600" dirty="0" smtClean="0"/>
              <a:t>      </a:t>
            </a:r>
            <a:r>
              <a:rPr lang="hu-HU" sz="5100" dirty="0" smtClean="0"/>
              <a:t>37 fő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hu-HU" sz="5100" dirty="0" smtClean="0"/>
              <a:t>    a Debreceni Egyetem Műszaki Karának </a:t>
            </a:r>
            <a:br>
              <a:rPr lang="hu-HU" sz="5100" dirty="0" smtClean="0"/>
            </a:br>
            <a:r>
              <a:rPr lang="hu-HU" sz="5100" dirty="0" smtClean="0"/>
              <a:t>		- építészmérnök szakos hallgatói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hu-HU" sz="51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hu-HU" sz="51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hu-HU" sz="5100" dirty="0" smtClean="0"/>
              <a:t>      33 fő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hu-HU" sz="5100" dirty="0" smtClean="0"/>
              <a:t>      a Debreceni Medgyessy Ferenc Gimnázium és Művészeti Szakközépiskola </a:t>
            </a:r>
            <a:br>
              <a:rPr lang="hu-HU" sz="5100" dirty="0" smtClean="0"/>
            </a:br>
            <a:r>
              <a:rPr lang="hu-HU" sz="5100" dirty="0" smtClean="0"/>
              <a:t>		- alkalmazott grafikus</a:t>
            </a:r>
            <a:br>
              <a:rPr lang="hu-HU" sz="5100" dirty="0" smtClean="0"/>
            </a:br>
            <a:r>
              <a:rPr lang="hu-HU" sz="5100" dirty="0" smtClean="0"/>
              <a:t>		- festő</a:t>
            </a:r>
            <a:br>
              <a:rPr lang="hu-HU" sz="5100" dirty="0" smtClean="0"/>
            </a:br>
            <a:r>
              <a:rPr lang="hu-HU" sz="5100" dirty="0" smtClean="0"/>
              <a:t>		- fotó szakma tanuló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hu-HU" sz="3600" dirty="0" smtClean="0"/>
              <a:t> 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sz="36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sz="3600" dirty="0" smtClean="0"/>
              <a:t> 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csoportok tanulástechnikái</a:t>
            </a:r>
            <a:endParaRPr lang="hu-HU" dirty="0"/>
          </a:p>
        </p:txBody>
      </p:sp>
      <p:sp>
        <p:nvSpPr>
          <p:cNvPr id="31747" name="Tartalom helye 2"/>
          <p:cNvSpPr>
            <a:spLocks noGrp="1"/>
          </p:cNvSpPr>
          <p:nvPr>
            <p:ph idx="1"/>
          </p:nvPr>
        </p:nvSpPr>
        <p:spPr>
          <a:xfrm>
            <a:off x="214312" y="1484784"/>
            <a:ext cx="8929688" cy="50720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u-HU" sz="2400" dirty="0" smtClean="0"/>
              <a:t>    A Debreceni Egyetem Műszaki Karának hallgatói </a:t>
            </a:r>
            <a:br>
              <a:rPr lang="hu-HU" sz="2400" dirty="0" smtClean="0"/>
            </a:br>
            <a:endParaRPr lang="hu-HU" sz="2400" dirty="0" smtClean="0"/>
          </a:p>
          <a:p>
            <a:pPr lvl="1" eaLnBrk="1" hangingPunct="1">
              <a:buFont typeface="Arial" charset="0"/>
              <a:buChar char="•"/>
            </a:pPr>
            <a:r>
              <a:rPr lang="hu-HU" sz="2000" b="1" dirty="0" smtClean="0">
                <a:solidFill>
                  <a:srgbClr val="FFFF00"/>
                </a:solidFill>
              </a:rPr>
              <a:t>A csoport</a:t>
            </a:r>
            <a:r>
              <a:rPr lang="hu-HU" sz="2000" dirty="0" smtClean="0"/>
              <a:t>: </a:t>
            </a:r>
            <a:br>
              <a:rPr lang="hu-HU" sz="2000" dirty="0" smtClean="0"/>
            </a:br>
            <a:r>
              <a:rPr lang="hu-HU" sz="2000" dirty="0" err="1" smtClean="0"/>
              <a:t>Photoshop</a:t>
            </a:r>
            <a:r>
              <a:rPr lang="hu-HU" sz="2000" dirty="0" smtClean="0"/>
              <a:t>  + Saját a fejlesztésű színtani oktatóprogram alkalmazása</a:t>
            </a:r>
            <a:br>
              <a:rPr lang="hu-HU" sz="2000" dirty="0" smtClean="0"/>
            </a:br>
            <a:endParaRPr lang="hu-HU" sz="2000" dirty="0" smtClean="0"/>
          </a:p>
          <a:p>
            <a:pPr lvl="1" eaLnBrk="1" hangingPunct="1">
              <a:buFont typeface="Arial" charset="0"/>
              <a:buChar char="•"/>
            </a:pPr>
            <a:r>
              <a:rPr lang="hu-HU" sz="2000" b="1" dirty="0" smtClean="0">
                <a:solidFill>
                  <a:srgbClr val="FFFF00"/>
                </a:solidFill>
              </a:rPr>
              <a:t>B csoport</a:t>
            </a:r>
            <a:r>
              <a:rPr lang="hu-HU" sz="2000" dirty="0" smtClean="0">
                <a:solidFill>
                  <a:srgbClr val="FFFF00"/>
                </a:solidFill>
              </a:rPr>
              <a:t>:   </a:t>
            </a:r>
            <a:r>
              <a:rPr lang="hu-HU" sz="2000" dirty="0" err="1" smtClean="0"/>
              <a:t>Photoshop</a:t>
            </a:r>
            <a:r>
              <a:rPr lang="hu-HU" sz="2000" dirty="0" smtClean="0"/>
              <a:t> alkalmazása</a:t>
            </a:r>
            <a:br>
              <a:rPr lang="hu-HU" sz="2000" dirty="0" smtClean="0"/>
            </a:br>
            <a:endParaRPr lang="hu-HU" sz="2000" dirty="0" smtClean="0"/>
          </a:p>
          <a:p>
            <a:pPr lvl="1" eaLnBrk="1" hangingPunct="1">
              <a:buFont typeface="Arial" charset="0"/>
              <a:buChar char="•"/>
            </a:pPr>
            <a:r>
              <a:rPr lang="hu-HU" sz="2000" b="1" dirty="0" smtClean="0">
                <a:solidFill>
                  <a:srgbClr val="FFFF00"/>
                </a:solidFill>
              </a:rPr>
              <a:t>C csoport</a:t>
            </a:r>
            <a:r>
              <a:rPr lang="hu-HU" sz="2000" dirty="0" smtClean="0">
                <a:solidFill>
                  <a:srgbClr val="FFFF00"/>
                </a:solidFill>
              </a:rPr>
              <a:t>:   </a:t>
            </a:r>
            <a:r>
              <a:rPr lang="hu-HU" sz="2000" dirty="0" smtClean="0"/>
              <a:t>Hagyományos eszközök (Festés) alkalmazása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endParaRPr lang="hu-HU" sz="24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 smtClean="0"/>
              <a:t>     A Debreceni Medgyessy Ferenc Gimnázium és Művészeti Szakközépiskola tanulói </a:t>
            </a:r>
          </a:p>
          <a:p>
            <a:pPr eaLnBrk="1" hangingPunct="1">
              <a:buFont typeface="Wingdings 2" pitchFamily="18" charset="2"/>
              <a:buNone/>
            </a:pPr>
            <a:endParaRPr lang="hu-HU" sz="2400" dirty="0" smtClean="0"/>
          </a:p>
          <a:p>
            <a:pPr lvl="1" eaLnBrk="1" hangingPunct="1">
              <a:buFont typeface="Arial" charset="0"/>
              <a:buChar char="•"/>
            </a:pPr>
            <a:r>
              <a:rPr lang="hu-HU" sz="2000" b="1" dirty="0" smtClean="0">
                <a:solidFill>
                  <a:srgbClr val="FFFF00"/>
                </a:solidFill>
              </a:rPr>
              <a:t>D csoport</a:t>
            </a:r>
            <a:r>
              <a:rPr lang="hu-HU" sz="2000" dirty="0" smtClean="0">
                <a:solidFill>
                  <a:srgbClr val="FFFF00"/>
                </a:solidFill>
              </a:rPr>
              <a:t>: </a:t>
            </a:r>
            <a:r>
              <a:rPr lang="hu-HU" sz="2000" dirty="0" smtClean="0"/>
              <a:t>Saját a fejlesztésű színtani oktatóprogram alkalmazása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Teszt 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5984" y="2428868"/>
            <a:ext cx="3829048" cy="2143140"/>
          </a:xfrm>
        </p:spPr>
        <p:txBody>
          <a:bodyPr/>
          <a:lstStyle/>
          <a:p>
            <a:r>
              <a:rPr lang="hu-HU" dirty="0" smtClean="0"/>
              <a:t>Színhasonlító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Színmeghatározó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928688"/>
            <a:ext cx="7215188" cy="51117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7" descr="data:image/jpeg;base64,/9j/4AAQSkZJRgABAQAAAQABAAD/2wCEAAkGBhQSEBQUEBQPDxQPDw8QDw8UFBAQDw8QFBAVFBQQFBQXHCYeFxkjGRQUHy8gJCcpLCwsFR4xNTAqNSYrLCkBCQoKDgwOFw8PGCwcHBwsKSwsKSwpKSkpKSkpLCkpKSkpKSkpLCkpKSkpLCksKSkpKSwpKSkpLCkpLCwpKSkpKf/AABEIAKYBMAMBIgACEQEDEQH/xAAbAAACAwEBAQAAAAAAAAAAAAACAwEEBQAGB//EAEUQAAIBAgMDBgoIBQQBBQAAAAECAAMRBBIhBTFRBkFhcbHREyIjMlJTgZKhwRQzQnJzkZOyB2Kz4fBDgoPxohUWY8Li/8QAGQEAAwEBAQAAAAAAAAAAAAAAAAECAwQF/8QAIREBAQEBAAMAAgMBAQAAAAAAAAERAhIhMQNRMkFxIhP/2gAMAwEAAhEDEQA/AMXHY6r4ar5St9dV08JU9Y3TFrj6vra36lTvkY4eWq/jVf6jRYE4rXVIsjHVfWVv1KnfDXG1PWVv1KnfK6iMAi0LAxtT1lb9Sp3wxjanrKv6j98QojAIaMOGMqesq++/fGLjKnrKvvv3xAEYoi2nhwxdT1lX3374YxdT1lX3374oCMCw0YNcVU9ZV99++MGKqesq++/fFhYarFowYxT+nV99++EMTU9Op7798gLCCw08F9Jf06nvv3yRiH9Op7798gJCCQ0sT9If06nvv3yRiH9Op7798kLOCR6SfpD+nU99++d9If06nvv3yQknJHoB9If06nvv3zvpD+nU99++FknZIaAHEP6dT3375H0h/Tqe+/fDKQckNGAOJf06nvv3wDiX9Or7798NkgMkekW2KqenV99++LOLqesq++/fDZYtlhoCcXU9ZV99++LOLqesq++/fCZYthHoQ2Mqesq++/fFnG1PWVfffvksIsiGhBxtT1lb9Sp3xZxtT1lb9Sp3zmWLeGm58fU9ZW/Uqd8WcdV9bW/Uqd8jLAYRbQI4+r62t+pU75CY+rmHla3nD/UqceuKKzkHjD7w7ZUpPqHKX+GS1C1TCHwbkszUWJNNyTc5W3qb8xuOqfPMXs+pRcpWRqbjerCxtxHMR0jSffj85S2pseliEyV0Vx9k7mQ8VYaqeqdPf4ZfccvH5rPVfC1EaonqOUXIJ8P41EmvTN/F/wBZB0gaMOkflPNKs4+pebldfNnU2JCw1WSqxgWSsIWMCzgIxREHKI5VgARiiAEFhhZKiMVYBAWGqQlWGFgABYQSMCw1WBF5ZOSMyQskZFZZOSNCwssARknZI7LOKxhXKQSssFYBWMK5WLZJaKxTLAlVli2WWWWKZYBWZYthLBWKYRhXYRTCWGEU0ArvFZY9hAIiBJEWwjyIthAEkSaNIlhb0h2x9PD337o5FsRbiO2ac86m9PvJ+cFmsLnQDU9UI/OZm1MV9gdbfIfOd3XXjNcHM24rV8RnYn2AcBMnavJqlX1I8HU9Yo1P3h9rt6ZopGpOPr39dc9fHznaOw6tA+OLrewqLqh7j0GVQs+plARYgEHQg6gjgRPP7U5HK12w9kPqz5h+6fs9nVMeuP02nf7eOCwwsPEUGRirgqQbEHfAVpm0GqxqiApjVERDQRyrFqI1BADCwwklRDCQCAkJVhKsMLGA5YWWGFhgRkUFk2jSs7LGROWcRGkQSIAkiCRHEQCIwSwimEewiWjBDCKeOaKYQBLRLRzxLQBTRDaxrm8HLFpksIBEcwgimSbCMqQRG08Lzt+XfLSYcL0nj3SHmvPGfWd6/RDxQ3jrHbGuIsDUdY7Zoh9iq8o6QB1yvcqqt9prncd0y/DXN73ubk8Z5Hata9R+io9vfMt7M2ibWJ1G/p6ZPfe32OOMj1CtHI0yqGM4y7SrSVLqtGiVUePUwDP23sday3KgkD2kcQeM8biti5bldRqemfRwZjbbwFlZl3ENmHA239UnrmVXNseEQyxTMUiw1WYNllI1BK9NpaSIzUjRBRYwCIJAhgSFjAIyxwWEBOEICBJtItDAkGURZEExhgsIwWRFkRhi2MBhTRTRjmIdoywDGJaEzxLvDTwLSu5huYNotMsiDaMIj6OE520HDnMcmlbismHLdA4ywKYUWH9zHsIl5vOcY26W0Q0c0UwlJIaABqOsdsa8WN46x2wJr44+UqfiVP3mJpOQbjeIrFnytT8Wp+8yFqHrmHVbyPQ4TEZhce3oPCaFGtPMYXFZTz2O8Tdo1bgEa33SZRY2KNeW6daZFN5bpVJWljUV5NfVGvzo/wC0ypTqRzP4rfdbsj0sfOkXsjVE6munsjFEwbBCRtM2nKIVoGu0xDtNfFcnWUZqd3Xfb7YHG3P/AJpMwraTdn0Sy/AiMWLzQlMNMyEIvNJBjLDZDSA0EtGWJMAtBLxbPHoxLGKZoLPEvUhoxNR5Wd51SpK1SpGME7xTNFVK0aFhp4jLOCX3amOo0Cx09p5hL9PChRpv5zK55tR11irRwoXU6n4CG5j2pxbU50SZ8Y26rOYphLTUjEvTgSswinjqgtKj3PRGRdWqB3c8DD0XqOFpqzMSPFUFn38BPWcieTNHECo1YM3g2RQgOVWuCfGI1O7iJ9BweAp0ly0kSkvBVC367b/bNOeN9suvyZ6fH8Z9bU/FqfvMFYeM+tqfi1P3mAs467Ias0NnYrKbHcfge6UFjVEzU9LTMtU2mNszFX8U83mniOE1qZjlTYuU2lkHQ9R7JTptLCtp7JWk8WixgWEqwwszWALDtDCycsFPpVLcOodkx+UGw848ImjDzwPtD0uua9E+KOodkcDNb7+ufbLsfMcRdWtv0EdQN5f5V4YLiDlFgyK1ua5Jvb8orYezmqswQA2ALEmwG+w9sxs95HRL62l2kgR1UBSQdCDYg6EHhBFpOqwu0iPKRTJGRDGKeWGpxb0oaFRzEO0tPSiXow0KdRoh9Tpz6S1VSV6Y8YdY7Y5TxGJwuQgbzcXMYBDx1W7/AO75yQJVS29noPBLoNx7THNF4L6per5mEzTr5+RzX6W8Q8a5iHMaSXMrVDLFQyrUgFatKdXzQeJI+H95bqyrX8wfebsECe5/hj9VX/FT9k9pPG/wwHkK346/0xPZTp5/i5u/5PjeLp+Vqfi1P3mCtOFWrBqtTiKtTT/eYSzzq9COWnGqshY1JFVBILTbwOJzDXeN/T0zJWWaD2NxzSVNymZZQyph6gYXHt6DLVOPU48yqw7QgsMCIwBYWWFaEBA499Q80fdHZHiYux8foEY8Ap/+pm0sudax7mV5Dlanlx+Ena0t8ihrV6qXa8XyoXyw/DXtadyaxa0xWZiAoFPXm3tzydk69qv8FvlZs1TTNUaMuUN/MCwA9omDsDZ/hajKWZQqBhax1LW55f21yrp1EFJUqk1rFHyjwfisGa56Bb85S2KVFazZx4QIi5WZDct0b4uOuOupfsKW+Fbp5MqB9Y/urxlPH7ECIWDsSMmmUa5io4/zTVxWCRabtmr+IrNpUqE6BjuvrunjcHtipWVic+TMApLkhrc1i2trDd8p0dc8z+k89dX+3oW5M/8AycwPmdI/m6YmtybIBIqDQeh1/wA3RM2vja4VSHe7Xv5VRubpaDszHVauISk9U2dsrgV6JcWBJsA5PHmMm883+j3r9p2dhS4bMR4jldBbcIyvgFUEk2A555fa/KGrhqjJSVnBLMTcbwxXX2ASxsHa9XEJUNVSuWwUXBuCt76Tj6l11T47GDNqAco57ey5lP8AvNIUr3F7Ai1/l/nGUKiWuN+/sm3hecROtZv0rMy6/aW+oOtxNe084hIqLv1dBrf0hxcz0gk83VWNrCfVr935mQ5k4X6tfuyHnoc/I5L9KdpXdo2oZWqNBIHMr1DDd4h3iwE1ZWxHmD7zdix9RpXxR8RfvP2LGVe4/h1iQmFqk72xFlXnZhRU2HsuTwAJ3Az1+DxYqIGUqeZgrLUCPYZkLLoSL2nynk1jkQN4VTUXOrBAQotuqBudgRl0Ho6801dh8oK74kv4M1VRHWlSULSRPGvYc1wCTe17MeMP/XPTHrn28ni2tWqW9dV/eZbw2Izb9/bKeMPlan4tX95goZz12xsKY1DKmGr30O/tltZCj0MdTaV0j0Mmmv4SvlPXvE2aRvu555+mZpYDFWNjuPwMk1LLOtGEQTGQbyRBJkqYKjYwtUEfAiei2fi8wsd4+InjsKSDcf8Ac3MM50I0Mmei6ksDympXqf8AGO0zx1bDNSa9IlVfxKtPMQGBBOg+XTPZ7Vq5rE6EKAfzMx6GzDWzaKy3AbMcqk77Xk/k48/U+pz/AJ9k7PxGehUtTa6KmSo1gqlmAI43IHNfcZOz2AxNItoA6XP5zewuzHpqVdQV8HcMCXyuCCMvPYkD8uiVK+ENUEmn9XY5jvF+BEf4vw3jmTGczLHpmKlCdMpBN9wt42s+cVaC0warCwWp5wvlIJI8XiLcJcx21mpVKdIHLmAzHeCuoVenXn5tIzG1C9IrVUMpBzi/jWAvpfqnf/JGYS+0sI9Cmct/J1ih8I9g6tfKRfeTbnlnkxQw30imVpsKwckVM7FTdDc5eon8xPHbMFVndKKNUXJd0C3tbVebf3T1+wsO9MKKfhEquRmAVsgcruGYbgNdTra8i9f95npPjf28hykPl263/e00OR9PNSq/7f2zJ5ShvDtYO9iwzBWbXO28jnnrP4VUnOHxOmXx0BV1IzeTN984/HendbnOs6spDW13yrVFxfiCDu5uvT85qYlrOR0XmUzb+sndf4c87PyTef8AHL+P11/rB8DaqmlvHTmw3pD0flPQiYbHyq/fX/TCfam2DOTl1VvYb6tPuiBUEnDuPBrqPNHPBqVBxE758jkv1WqylWe0diK1zZfae6UcRXVN+p/Mk8I0hqP0GINWCVZ95yD2X7hI8Cqjj16wAHqRGKq+Ko5wzk+3L3Sa2JQcL8w55Trkm2UD7V9Rput84yozjWCMl0CZWYE2JD2F7C9xcAcx3DhpVwrMCMzWyvlVMuVtGFyb9LbuvjCe418HnNrqcyAK1jY2O/UjSVqVGo5zVh4xKlcoWwObVXtvGg0v/fl6vXlcnpONfGDytT8Wr+8yEWdi/rqn41X+oZKR10w+nT65ep1DKlKWqUhUWqbS1TlanLVOTTPQRyiKUxoaIDCk6AE9ABJjk2VWbzaVTrKlR+ZtLWxKpBexI8zcbcZspiG9JvzmnPMs2pvVl9MSnyVxDfZVfvOvyvLKcj6g86og6ld/kJsLiG4mPSu3Hsmk54Z3vpipyaddzg/8b98mrgaib6gA6Et2mbrVzbfPJbcoMr5gSQeOsLxz+jnXTsTXUefUZui/yEDC16d/tKOchWJPsNh8YzZr+LfS998132PRADNUcFgGyjKTqL7rQnH6F6/aMNt1EWyiodb/AGQLbhpcxv8A7j6P/D/9TMqUEB8UtbpteUcZjQo5gLSt6n0vGUvlZjM1JbKn1oOZVK2sCdbsbc35TDTHYhwQudxzlcxIvzG02sHs2pikbMPB0d/hCfGcrr4i9Y3nd8Jc2XWpLTKqtsmgA3g2ub8Tax6Y50VjD2Hh8RRqFl8iKlO1yad7q1xcNqN55pfxNavTs/hDvFiMh13jo5oNU03ZTUdqVwQCUo1Nc2i+Mptzy5Qo01YFq4dF86mUpUwwtuzLa3HSTZelSyMrZ+3q1AMKbAB3LtcA+MQAT8JfHLDEEG7L7qzzGKzDGeLZqRBRjrfViVIPDd8ZqihpOXy6+St/Hn7hVVyzFt4I0/OYwxG++mh9mk2gLXvc6G1rb5nVMH/mk1662TEc85WPTRmdWUhlDqSQ2bnm0jzNqbGXOHAyspBuNL2O423iXFPGZSNauo0YHlPNDFQzedMbytXglBwihWheFEuWIsQ2HU8Yp8Ap/wCo8NILS4ms6psRDzUz1qO6KbYo5gvstNMtBLSiZD7II5on/wBPII0PnDjxm2WnLVNxrzjthgYmM+uqfjVf6hhJF4w+Wqfi1f6hnI85q1XKctUjKNNpZpvJVF+m0tU3mctYCNXGDrk02mKkLwszRiSd1h8Y+lh2Y2uTfcOPsk029sGpcv0BO1ptpM/YGxKiBiUYBgtr2B0J5jrL1XEKhs7Kp4EgTbm5PbLr3fSykcGtKSbQpc1Smf8AcJFXGDmYHqIl7Cw6tiZm4ysGFjF18T0zPrYmPSxZwS5QR/MZaapM2ji1VCzlVVdWYkBQOkyjiNrPV8WjdF3GqRZj9wHd1nXtlbkGbTtqbZCnKozv6A5uljzD4yrg6DVKieFsbsNN6j2HfJw2ACjTrJ5yeJMsYU2qJf0hMOurWsmN8bWZfFNZVtYWNJdOAFrC0ysHs2ijO4xCM9U3Z303sCbKGC30AvbdpFY6kS5I6OwSqcMZXlU+Mep+lBjfPgjbdpa3/lCdGYHKcJrzgtpPJHCtwkLRIOo+EPKl4xvUuTlQZr+BqFmLXzMu/m82VK2EyMVO9TY21HHfFbPYCon4ifuE08ct6j9fyEjxn2L2sepQH+XiGw4mo9ERTUeuGDWU+G6oiphOozXajEvQhh6xnw5G6BqN81nodUrVMP1R4NUg0K8J8NwimBECSTI8MYBeAWlS2JsO+kcZ3hhK5aAzS53S8VotBVtR1jtlQt7JyVjcc+o7Zp5JxnY2g/hquo+uq859YeiQqPxX/PZOnTKw9OTP/J8YwB/5fYSPlOnRWHKdTB5+2/yluis6dIvMPau01P8AL8Zq4HbFal9X4NOkIuY9ZtedOhkGtGnynxB3shvxUd0U+OLedSwp/wCJR2Tp0JNIh6FNt9DD+zwi9jSrU2PSP+mF+69Qdt506HjDnVVamw1+y1Zeqq3dK7bGqDza9XqLFu0Tp0JD2n0sCxsHYuAbgE6X42A3zSpUraTp0vC09aJ/z/qOSieidOiwbRNhyTvEkYU9HxE6dHg1Iw56Pz/tC8DxtInR4nRJgBmVhoVZW057G9jLNenck6azp0Mg0hqPVFtSnToYNAaUW9DqnToZBpD4bqiGwx6JM6GQarvhOqV3wf3fjOnQyDVV8Eej490Q2GYcPj3Tp0MGgNA9Hx7oJw56Pj3Tp0MGgbDno+PdBXDm43bxx49UidKwa//Z"/>
          <p:cNvSpPr>
            <a:spLocks noChangeAspect="1" noChangeArrowheads="1"/>
          </p:cNvSpPr>
          <p:nvPr/>
        </p:nvSpPr>
        <p:spPr bwMode="auto">
          <a:xfrm>
            <a:off x="0" y="-754063"/>
            <a:ext cx="2895600" cy="158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5363" name="Picture 9" descr="http://www.passzivhaz-magazin.hu/wp-content/uploads/2010/11/bels%C5%91-t%C3%A9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42875"/>
            <a:ext cx="4500563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1" descr="http://www.deluxe.hu/kepek/cikk_kep/1239367550szlovakjacht_4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2857500"/>
            <a:ext cx="4065587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5" descr="http://foto-graf.hu/web/wp-content/uploads/2012/07/lk_110422_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714750"/>
            <a:ext cx="4256088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7" descr="http://www.hskhotel.hu/pix/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1071563"/>
            <a:ext cx="27543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232" y="1000108"/>
            <a:ext cx="7130792" cy="50610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142875"/>
            <a:ext cx="7134225" cy="6418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1571612"/>
            <a:ext cx="4310080" cy="360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786190"/>
            <a:ext cx="35004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Teszt adatainak a feldolgozása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5357850"/>
          </a:xfrm>
        </p:spPr>
        <p:txBody>
          <a:bodyPr/>
          <a:lstStyle/>
          <a:p>
            <a:pPr marL="650875" indent="-514350">
              <a:buFont typeface="Wingdings 2" pitchFamily="18" charset="2"/>
              <a:buAutoNum type="arabicPeriod"/>
            </a:pPr>
            <a:r>
              <a:rPr lang="hu-HU" dirty="0" smtClean="0"/>
              <a:t>Világossági és telítettségi összehasonlítás </a:t>
            </a:r>
            <a:r>
              <a:rPr lang="hu-HU" sz="2000" dirty="0" smtClean="0"/>
              <a:t>válaszai: 0 vagy 1</a:t>
            </a:r>
            <a:br>
              <a:rPr lang="hu-HU" sz="2000" dirty="0" smtClean="0"/>
            </a:br>
            <a:r>
              <a:rPr lang="hu-HU" sz="2000" dirty="0" smtClean="0"/>
              <a:t>Válasz/Különbség összegét képeztük</a:t>
            </a:r>
            <a:br>
              <a:rPr lang="hu-HU" sz="2000" dirty="0" smtClean="0"/>
            </a:br>
            <a:r>
              <a:rPr lang="hu-HU" sz="2000" dirty="0" smtClean="0"/>
              <a:t>0/</a:t>
            </a:r>
            <a:r>
              <a:rPr lang="hu-HU" sz="2000" dirty="0" err="1" smtClean="0"/>
              <a:t>0</a:t>
            </a:r>
            <a:r>
              <a:rPr lang="hu-HU" sz="2000" dirty="0" smtClean="0"/>
              <a:t> =</a:t>
            </a:r>
            <a:r>
              <a:rPr lang="hu-HU" sz="2000" dirty="0" err="1" smtClean="0"/>
              <a:t>0</a:t>
            </a:r>
            <a:r>
              <a:rPr lang="hu-HU" sz="2000" dirty="0" smtClean="0"/>
              <a:t>/</a:t>
            </a:r>
            <a:r>
              <a:rPr lang="hu-HU" sz="2000" dirty="0" err="1" smtClean="0"/>
              <a:t>min.kül</a:t>
            </a:r>
            <a:r>
              <a:rPr lang="hu-HU" sz="2000" dirty="0" smtClean="0"/>
              <a:t>.</a:t>
            </a:r>
            <a:br>
              <a:rPr lang="hu-HU" sz="2000" dirty="0" smtClean="0"/>
            </a:br>
            <a:r>
              <a:rPr lang="hu-HU" sz="2000" dirty="0" smtClean="0"/>
              <a:t>Folytonosnak tekinthető skálát kaptunk.</a:t>
            </a:r>
            <a:br>
              <a:rPr lang="hu-HU" sz="2000" dirty="0" smtClean="0"/>
            </a:br>
            <a:endParaRPr lang="hu-HU" dirty="0" smtClean="0"/>
          </a:p>
          <a:p>
            <a:pPr marL="650875" indent="-514350">
              <a:buFont typeface="Wingdings 2" pitchFamily="18" charset="2"/>
              <a:buAutoNum type="arabicPeriod"/>
            </a:pPr>
            <a:r>
              <a:rPr lang="hu-HU" dirty="0" smtClean="0"/>
              <a:t>Színkeverés </a:t>
            </a:r>
            <a:br>
              <a:rPr lang="hu-HU" dirty="0" smtClean="0"/>
            </a:br>
            <a:r>
              <a:rPr lang="hu-HU" sz="2000" dirty="0" smtClean="0"/>
              <a:t>a válasz 3 komponense alapján </a:t>
            </a:r>
            <a:r>
              <a:rPr lang="hu-HU" sz="2000" dirty="0" err="1" smtClean="0"/>
              <a:t>Pithagoraszi</a:t>
            </a:r>
            <a:r>
              <a:rPr lang="hu-HU" sz="2000" dirty="0" smtClean="0"/>
              <a:t> távolságot határoztunk meg a kikeverendő és a kikevert szín értékei között az elő és az utóteszteknél a távolságok átlagát képeztük</a:t>
            </a:r>
            <a:br>
              <a:rPr lang="hu-HU" sz="2000" dirty="0" smtClean="0"/>
            </a:br>
            <a:endParaRPr lang="hu-HU" sz="2000" dirty="0" smtClean="0"/>
          </a:p>
          <a:p>
            <a:pPr marL="650875" indent="-514350">
              <a:buFont typeface="Wingdings 2" pitchFamily="18" charset="2"/>
              <a:buAutoNum type="arabicPeriod"/>
            </a:pPr>
            <a:r>
              <a:rPr lang="hu-HU" dirty="0" err="1" smtClean="0"/>
              <a:t>Sorbarakás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000" dirty="0" smtClean="0"/>
              <a:t>elő és utótesztek súlyozott átlagát képeztük 1-1-2 arányban</a:t>
            </a:r>
            <a:br>
              <a:rPr lang="hu-HU" sz="2000" dirty="0" smtClean="0"/>
            </a:br>
            <a:endParaRPr lang="hu-HU" sz="2000" dirty="0" smtClean="0"/>
          </a:p>
          <a:p>
            <a:pPr marL="650875" indent="-514350">
              <a:buFont typeface="Wingdings 2" pitchFamily="18" charset="2"/>
              <a:buAutoNum type="arabicPeriod"/>
            </a:pPr>
            <a:r>
              <a:rPr lang="hu-HU" dirty="0" smtClean="0"/>
              <a:t>GYAKORISÁGI  ELOSZLÁS  </a:t>
            </a:r>
            <a:r>
              <a:rPr lang="hu-HU" sz="2000" dirty="0" smtClean="0"/>
              <a:t>meghatározása a kapott eredményekből</a:t>
            </a:r>
          </a:p>
          <a:p>
            <a:pPr marL="650875" indent="-514350">
              <a:buFont typeface="Wingdings 2" pitchFamily="18" charset="2"/>
              <a:buAutoNum type="arabicPeriod"/>
            </a:pPr>
            <a:endParaRPr lang="hu-HU" sz="2000" dirty="0" smtClean="0"/>
          </a:p>
          <a:p>
            <a:pPr marL="650875" indent="-514350">
              <a:buFont typeface="Wingdings 2" pitchFamily="18" charset="2"/>
              <a:buAutoNum type="arabicPeriod"/>
            </a:pPr>
            <a:endParaRPr lang="hu-HU" dirty="0" smtClean="0"/>
          </a:p>
          <a:p>
            <a:pPr marL="650875" indent="-514350">
              <a:buFont typeface="Wingdings 2" pitchFamily="18" charset="2"/>
              <a:buAutoNum type="arabicPeriod"/>
            </a:pPr>
            <a:endParaRPr lang="hu-HU" dirty="0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0" y="0"/>
          <a:ext cx="8858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Equation" r:id="rId3" imgW="889000" imgH="419100" progId="Equation.3">
                  <p:embed/>
                </p:oleObj>
              </mc:Choice>
              <mc:Fallback>
                <p:oleObj name="Equation" r:id="rId3" imgW="889000" imgH="4191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858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Alkalmazott statisztikai eljárások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Font typeface="+mj-lt"/>
              <a:buAutoNum type="arabicPeriod"/>
            </a:pPr>
            <a:r>
              <a:rPr lang="hu-HU" sz="2400" dirty="0" smtClean="0"/>
              <a:t>Vizsgáltuk, hogy  az elő és az utóteszt eredményei szignifikánsan különböznek-e.</a:t>
            </a:r>
          </a:p>
          <a:p>
            <a:pPr marL="1455737" lvl="3" indent="-514350">
              <a:buFont typeface="Arial" pitchFamily="34" charset="0"/>
              <a:buChar char="•"/>
            </a:pPr>
            <a:r>
              <a:rPr lang="hu-HU" sz="1600" dirty="0" smtClean="0"/>
              <a:t> Páros T - próba</a:t>
            </a:r>
          </a:p>
          <a:p>
            <a:pPr marL="1455737" lvl="3" indent="-514350">
              <a:buFont typeface="Arial" pitchFamily="34" charset="0"/>
              <a:buChar char="•"/>
            </a:pPr>
            <a:r>
              <a:rPr lang="hu-HU" sz="1600" dirty="0" smtClean="0"/>
              <a:t> </a:t>
            </a:r>
            <a:r>
              <a:rPr lang="hu-HU" sz="1600" dirty="0" err="1" smtClean="0"/>
              <a:t>Wilcoxon</a:t>
            </a:r>
            <a:r>
              <a:rPr lang="hu-HU" sz="1600" dirty="0" smtClean="0"/>
              <a:t> - próba</a:t>
            </a:r>
            <a:br>
              <a:rPr lang="hu-HU" sz="1600" dirty="0" smtClean="0"/>
            </a:br>
            <a:endParaRPr lang="hu-HU" sz="1600" dirty="0" smtClean="0"/>
          </a:p>
          <a:p>
            <a:pPr marL="650875" indent="-514350">
              <a:buFont typeface="+mj-lt"/>
              <a:buAutoNum type="arabicPeriod"/>
            </a:pPr>
            <a:r>
              <a:rPr lang="hu-HU" sz="2400" dirty="0" smtClean="0"/>
              <a:t>Vizsgáltuk, hogy van-e lényeges különbség a 4 csoportban alkalmazott tanulási technikák eredményessége között.</a:t>
            </a:r>
          </a:p>
          <a:p>
            <a:pPr marL="1455737" lvl="3" indent="-514350">
              <a:buFont typeface="Arial" pitchFamily="34" charset="0"/>
              <a:buChar char="•"/>
            </a:pPr>
            <a:r>
              <a:rPr lang="hu-HU" sz="1600" dirty="0" smtClean="0"/>
              <a:t>Variancia - analízis</a:t>
            </a:r>
          </a:p>
          <a:p>
            <a:pPr marL="1455737" lvl="3" indent="-514350">
              <a:buFont typeface="Arial" pitchFamily="34" charset="0"/>
              <a:buChar char="•"/>
            </a:pPr>
            <a:r>
              <a:rPr lang="hu-HU" sz="1600" dirty="0" err="1" smtClean="0"/>
              <a:t>Kruskal</a:t>
            </a:r>
            <a:r>
              <a:rPr lang="hu-HU" sz="1600" dirty="0" smtClean="0"/>
              <a:t> - Wallis próba</a:t>
            </a:r>
            <a:br>
              <a:rPr lang="hu-HU" sz="1600" dirty="0" smtClean="0"/>
            </a:br>
            <a:endParaRPr lang="hu-HU" sz="1600" dirty="0" smtClean="0"/>
          </a:p>
          <a:p>
            <a:pPr marL="650875" indent="-514350">
              <a:buFont typeface="+mj-lt"/>
              <a:buAutoNum type="arabicPeriod"/>
            </a:pPr>
            <a:r>
              <a:rPr lang="hu-HU" sz="2400" dirty="0" smtClean="0"/>
              <a:t>Vizsgáltuk, hogy melyik (az a legalább 1) csoport, melynek eredménye eltér a többiétől.</a:t>
            </a:r>
          </a:p>
          <a:p>
            <a:pPr marL="1455737" lvl="3" indent="-514350">
              <a:buFont typeface="Arial" pitchFamily="34" charset="0"/>
              <a:buChar char="•"/>
            </a:pPr>
            <a:r>
              <a:rPr lang="hu-HU" sz="1600" dirty="0" err="1" smtClean="0"/>
              <a:t>Tukey</a:t>
            </a:r>
            <a:r>
              <a:rPr lang="hu-HU" sz="1600" dirty="0" smtClean="0"/>
              <a:t>  </a:t>
            </a:r>
            <a:r>
              <a:rPr lang="hu-HU" sz="1600" dirty="0" err="1" smtClean="0"/>
              <a:t>Post-Hoc</a:t>
            </a:r>
            <a:r>
              <a:rPr lang="hu-HU" sz="1600" dirty="0" smtClean="0"/>
              <a:t> Teszt  (páronkénti hasonlítás)</a:t>
            </a:r>
            <a:br>
              <a:rPr lang="hu-HU" sz="1600" dirty="0" smtClean="0"/>
            </a:br>
            <a:r>
              <a:rPr lang="hu-HU" sz="1600" dirty="0" smtClean="0"/>
              <a:t/>
            </a:r>
            <a:br>
              <a:rPr lang="hu-HU" sz="1600" dirty="0" smtClean="0"/>
            </a:br>
            <a:endParaRPr lang="hu-HU" dirty="0" smtClean="0"/>
          </a:p>
          <a:p>
            <a:pPr marL="650875" indent="-514350">
              <a:buFont typeface="+mj-lt"/>
              <a:buAutoNum type="arabicPeriod"/>
            </a:pPr>
            <a:endParaRPr lang="hu-HU" dirty="0" smtClean="0"/>
          </a:p>
          <a:p>
            <a:pPr marL="650875" indent="-514350">
              <a:buFont typeface="+mj-lt"/>
              <a:buAutoNum type="arabicPeriod"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467544" y="2132856"/>
          <a:ext cx="7929617" cy="3607863"/>
        </p:xfrm>
        <a:graphic>
          <a:graphicData uri="http://schemas.openxmlformats.org/drawingml/2006/table">
            <a:tbl>
              <a:tblPr/>
              <a:tblGrid>
                <a:gridCol w="640778"/>
                <a:gridCol w="1073732"/>
                <a:gridCol w="706793"/>
                <a:gridCol w="935592"/>
                <a:gridCol w="902344"/>
                <a:gridCol w="785991"/>
                <a:gridCol w="785202"/>
                <a:gridCol w="561195"/>
                <a:gridCol w="672801"/>
                <a:gridCol w="72158"/>
                <a:gridCol w="793031"/>
              </a:tblGrid>
              <a:tr h="120460">
                <a:tc gridSpan="10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Paired</a:t>
                      </a:r>
                      <a:r>
                        <a:rPr lang="hu-HU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hu-HU" sz="10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Samples</a:t>
                      </a:r>
                      <a:r>
                        <a:rPr lang="hu-HU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Test</a:t>
                      </a:r>
                      <a:endParaRPr lang="hu-H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0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60"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Paired</a:t>
                      </a: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hu-H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Differences</a:t>
                      </a:r>
                      <a:endParaRPr lang="hu-H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df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Sig. (2-tailed)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40919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Mean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Std. Deviation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Std. Error Mean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95% </a:t>
                      </a:r>
                      <a:r>
                        <a:rPr lang="hu-H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Confidence</a:t>
                      </a: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hu-H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Interval</a:t>
                      </a: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of </a:t>
                      </a:r>
                      <a:r>
                        <a:rPr lang="hu-H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the</a:t>
                      </a: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hu-H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Difference</a:t>
                      </a:r>
                      <a:endParaRPr lang="hu-H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74517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Lower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Upper</a:t>
                      </a:r>
                      <a:endParaRPr lang="hu-H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81838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Pair</a:t>
                      </a: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1</a:t>
                      </a:r>
                      <a:endParaRPr lang="hu-H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Ido1 - Ido2</a:t>
                      </a:r>
                      <a:endParaRPr lang="hu-H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-22,914</a:t>
                      </a:r>
                      <a:endParaRPr lang="hu-H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1125,341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134,504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-291,242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245,414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-,170</a:t>
                      </a:r>
                      <a:endParaRPr lang="hu-H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69</a:t>
                      </a:r>
                      <a:endParaRPr lang="hu-H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,865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81838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Pair</a:t>
                      </a: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2</a:t>
                      </a:r>
                      <a:endParaRPr lang="hu-H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Tpont1 - Tpont2</a:t>
                      </a:r>
                      <a:endParaRPr lang="hu-H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-,62595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,57616</a:t>
                      </a:r>
                      <a:endParaRPr lang="hu-H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,06886</a:t>
                      </a:r>
                      <a:endParaRPr lang="hu-H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-,76333</a:t>
                      </a:r>
                      <a:endParaRPr lang="hu-H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-,48857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-9,090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69</a:t>
                      </a:r>
                      <a:endParaRPr lang="hu-H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,000</a:t>
                      </a:r>
                      <a:endParaRPr lang="hu-H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93194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Pair</a:t>
                      </a: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3</a:t>
                      </a:r>
                      <a:endParaRPr lang="hu-H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Vpont1 - Vpont2</a:t>
                      </a:r>
                      <a:endParaRPr lang="hu-H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-2,04464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1,97737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,23634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-2,51613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-1,57316</a:t>
                      </a:r>
                      <a:endParaRPr lang="hu-H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-8,651</a:t>
                      </a:r>
                      <a:endParaRPr lang="hu-H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69</a:t>
                      </a:r>
                      <a:endParaRPr lang="hu-H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,000</a:t>
                      </a:r>
                      <a:endParaRPr lang="hu-H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81838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Pair</a:t>
                      </a: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4</a:t>
                      </a:r>
                      <a:endParaRPr lang="hu-H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K1 - K2</a:t>
                      </a:r>
                      <a:endParaRPr lang="hu-H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15,30376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10,28678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1,22951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12,85096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17,75656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12,447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69</a:t>
                      </a:r>
                      <a:endParaRPr lang="hu-H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,000</a:t>
                      </a:r>
                      <a:endParaRPr lang="hu-H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81838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Pair</a:t>
                      </a: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5</a:t>
                      </a:r>
                      <a:endParaRPr lang="hu-H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R1 - R2</a:t>
                      </a:r>
                      <a:endParaRPr lang="hu-H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5,20000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4,22949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,50552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4,19151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6,20849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10,286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69</a:t>
                      </a:r>
                      <a:endParaRPr lang="hu-H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,000</a:t>
                      </a:r>
                      <a:endParaRPr lang="hu-H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hu-HU" dirty="0" smtClean="0"/>
              <a:t>Páros T-próba eredménye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668344" y="191683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&lt; </a:t>
            </a:r>
            <a:r>
              <a:rPr lang="hu-HU" sz="1400" dirty="0" smtClean="0"/>
              <a:t>0,05</a:t>
            </a:r>
            <a:endParaRPr lang="hu-HU" sz="1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67544" y="573325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Nagyon erős szignifikáns eltérés van az elő és az utótesztben nyújtott  teljesítmények között  a  telítettség, a világosság, a színkeverés és a </a:t>
            </a:r>
            <a:r>
              <a:rPr lang="hu-HU" dirty="0" err="1" smtClean="0"/>
              <a:t>sorbarakás</a:t>
            </a:r>
            <a:r>
              <a:rPr lang="hu-HU" dirty="0" smtClean="0"/>
              <a:t> tekintetében.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0" y="134076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75" indent="-514350"/>
            <a:r>
              <a:rPr lang="hu-HU" dirty="0" smtClean="0"/>
              <a:t>        Vizsgáltuk, hogy  az elő és az utóteszt eredményei szignifikánsan különböznek-e.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 smtClean="0"/>
              <a:t> </a:t>
            </a:r>
            <a:r>
              <a:rPr lang="hu-HU" sz="4400" dirty="0" err="1" smtClean="0"/>
              <a:t>Wilcoxon-próba</a:t>
            </a:r>
            <a:r>
              <a:rPr lang="hu-HU" sz="4400" dirty="0" smtClean="0"/>
              <a:t> eredménye</a:t>
            </a:r>
            <a:endParaRPr lang="hu-HU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3838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43380"/>
            <a:ext cx="3838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000240"/>
            <a:ext cx="3838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43380"/>
            <a:ext cx="3838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827584" y="6237312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Nagy a valószínűsége, hogy nem a véletlen műve a kapott eredmény.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83568" y="126876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63500"/>
            <a:r>
              <a:rPr lang="hu-HU" dirty="0" smtClean="0"/>
              <a:t> Vizsgáltuk, hogy  az elő és az utóteszt eredményei szignifikánsan különböznek-e.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Variancia – analízis eredménye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85720" y="1142984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75" indent="-514350"/>
            <a:r>
              <a:rPr lang="hu-HU" dirty="0" smtClean="0"/>
              <a:t>        Vizsgáltuk, hogy van-e lényeges különbség a különböző csoportok tanulás módszertani eredményei között.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000100" y="1857364"/>
          <a:ext cx="5786477" cy="3229033"/>
        </p:xfrm>
        <a:graphic>
          <a:graphicData uri="http://schemas.openxmlformats.org/drawingml/2006/table">
            <a:tbl>
              <a:tblPr/>
              <a:tblGrid>
                <a:gridCol w="1009991"/>
                <a:gridCol w="1009991"/>
                <a:gridCol w="874095"/>
                <a:gridCol w="839422"/>
                <a:gridCol w="839422"/>
                <a:gridCol w="606778"/>
                <a:gridCol w="606778"/>
              </a:tblGrid>
              <a:tr h="196037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ANOVA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1492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Sum of </a:t>
                      </a:r>
                      <a:r>
                        <a:rPr lang="hu-H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Squares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df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Mean Square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Sig.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883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Tdiff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Between Groups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,264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,088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,257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,856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888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Within Groups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22,641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,343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60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22,905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883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Vdiff</a:t>
                      </a:r>
                      <a:endParaRPr lang="hu-H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Between Groups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31,771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10,590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2,937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,040</a:t>
                      </a:r>
                      <a:endParaRPr lang="hu-H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888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Within Groups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238,018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3,606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888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269,789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883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Kdiff</a:t>
                      </a:r>
                      <a:endParaRPr lang="hu-H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Between Groups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968,458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322,819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3,364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,024</a:t>
                      </a:r>
                      <a:endParaRPr lang="hu-H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888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Within Groups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6332,980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95,954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888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7301,438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883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Rdiff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Between Groups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22,025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7,342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,400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,754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888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Within Groups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1212,286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18,368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888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1234,311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857224" y="5143512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Feltételezve, hogy a csoportok között nincs tendenciózus különbség, </a:t>
            </a:r>
          </a:p>
          <a:p>
            <a:r>
              <a:rPr lang="hu-HU" dirty="0"/>
              <a:t>a</a:t>
            </a:r>
            <a:r>
              <a:rPr lang="hu-HU" dirty="0" smtClean="0"/>
              <a:t>nnak a valószínűsége, hogy a véletlen miatt mutatkozik ilyen különbség csoportok között a világosság és a színmeghatározás tekintetében, </a:t>
            </a:r>
            <a:r>
              <a:rPr lang="hu-HU" dirty="0"/>
              <a:t>a</a:t>
            </a:r>
            <a:r>
              <a:rPr lang="hu-HU" dirty="0" smtClean="0"/>
              <a:t>nnak a valószínűsége 4% ill. 2%.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020272" y="3140968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p</a:t>
            </a:r>
            <a:r>
              <a:rPr lang="hu-HU" sz="1200" dirty="0" smtClean="0"/>
              <a:t>&lt; 0,05</a:t>
            </a:r>
            <a:endParaRPr lang="hu-HU" sz="1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857224" y="628652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Van lényeges különbség a csoportokban alkalmazott tanítási technikák eredményessége között. 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7020272" y="3789040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p</a:t>
            </a:r>
            <a:r>
              <a:rPr lang="hu-HU" sz="1200" dirty="0" smtClean="0"/>
              <a:t>&lt; 0,05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Kruskal</a:t>
            </a:r>
            <a:r>
              <a:rPr lang="hu-HU" dirty="0" smtClean="0"/>
              <a:t> – Wallis teszt eredménye</a:t>
            </a:r>
            <a:endParaRPr lang="hu-HU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38004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4643438" y="4214818"/>
            <a:ext cx="4357686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Színkeverésben </a:t>
            </a:r>
            <a:br>
              <a:rPr lang="hu-HU" dirty="0" smtClean="0"/>
            </a:br>
            <a:r>
              <a:rPr lang="hu-HU" dirty="0" smtClean="0"/>
              <a:t>szignifikánsan van különbség.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43438" y="3500438"/>
            <a:ext cx="4399602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Világosságkülönbség meghatározásában</a:t>
            </a:r>
          </a:p>
          <a:p>
            <a:r>
              <a:rPr lang="hu-HU" dirty="0" smtClean="0"/>
              <a:t>Tendencia mutatható ki.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642910" y="5786454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Többcsoportos pedagógiai kísérlet segítségével kimutattuk, hogy a csoportok telítettségi jellemzője nem különbözik lényegesen.</a:t>
            </a:r>
          </a:p>
        </p:txBody>
      </p:sp>
      <p:sp>
        <p:nvSpPr>
          <p:cNvPr id="8" name="Téglalap 7"/>
          <p:cNvSpPr/>
          <p:nvPr/>
        </p:nvSpPr>
        <p:spPr>
          <a:xfrm>
            <a:off x="642910" y="1214422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Vizsgáljuk, hogy van-e lényeges különbség a különböző csoportok tanulás módszertani eredményei között.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Tukey-</a:t>
            </a:r>
            <a:r>
              <a:rPr lang="hu-HU" dirty="0" smtClean="0"/>
              <a:t> teszt eredménye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57158" y="1500174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75" indent="-514350"/>
            <a:r>
              <a:rPr lang="hu-HU" dirty="0" smtClean="0"/>
              <a:t>        Vizsgáljuk, hogy melyik az a (legalább 1) csoport, melynek eredménye eltér a többiétől  a telítettségi eredmények alapján.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071538" y="2500306"/>
          <a:ext cx="6096002" cy="3251200"/>
        </p:xfrm>
        <a:graphic>
          <a:graphicData uri="http://schemas.openxmlformats.org/drawingml/2006/table">
            <a:tbl>
              <a:tblPr/>
              <a:tblGrid>
                <a:gridCol w="744116"/>
                <a:gridCol w="712252"/>
                <a:gridCol w="531690"/>
                <a:gridCol w="707878"/>
                <a:gridCol w="707878"/>
                <a:gridCol w="672891"/>
                <a:gridCol w="744116"/>
                <a:gridCol w="744116"/>
                <a:gridCol w="531065"/>
              </a:tblGrid>
              <a:tr h="154268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Dependent</a:t>
                      </a: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Variable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(I) Csoport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(J) Csoport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Mean Difference (I-J)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Std. Error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Sig.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95% Confidence Interval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08536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Lower Bound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Upper Bound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268">
                <a:tc rowSpan="1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Tdiff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Tukey HSD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1,00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2,00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-,11017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,24502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,969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-,7560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,5356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3,00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-,18924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,23509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,852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-,8089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,4304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4,00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-,10789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,16598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,915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-,5454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,3296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2,00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1,00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,11017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,24502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,969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-,5356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,7560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3,00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-,07907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,28460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,992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-,8292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,6711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4,00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,00227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,23082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1,000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-,6061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,6106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3,00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1,00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,18924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,23509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,852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-,4304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,8089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2,00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,07907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,28460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,992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-,6711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,8292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4,00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,08135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,22025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,983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-,4992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,6619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4,00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1,00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,10789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,16598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,915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-,3296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,5454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2,00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-,00227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,23082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1,000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-,6106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,6061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3,00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-,08135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,22025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,983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-,6619</a:t>
                      </a:r>
                      <a:endParaRPr lang="hu-H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,4992</a:t>
                      </a:r>
                      <a:endParaRPr lang="hu-H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8" descr="data:image/jpeg;base64,/9j/4AAQSkZJRgABAQAAAQABAAD/2wCEAAkGBhQSERUUExQWFRUWGBwaGBgYGBgbHBsYGBgXGhcbHBgYHSceHBwjGhoXHy8gJCcpLCwsGB8xNTAqNSYrLCkBCQoKDgwOGg8PGiwkHyUsLCwsKiotLCwsLCwsKSwsLCwsLCosLCwsLCwsLCwsLCwsLCwsLCwsKSwsLCwpLCwsLP/AABEIAL4BCgMBIgACEQEDEQH/xAAcAAACAwEBAQEAAAAAAAAAAAAEBQIDBgEHAAj/xABDEAACAQIEAwYDBQYEBQQDAAABAhEDIQAEEjEFQVEGEyJhcYEykaEUQrHB8AcjUmLR4RUWM/FTcoKS0oOTorIkQ3P/xAAbAQADAQEBAQEAAAAAAAAAAAACAwQBAAUGB//EAC8RAAICAQMDBAIBAQkAAAAAAAABAhEDEiExBBNBIjJRYQUUkXEjM0JSobHB0eH/2gAMAwEAAhEDEQA/AODK+WJ/ZsMRQx37Pj7FyPzvWxaMviS5fyww7jHVoYzUZ3GBij5Y73GD1y2LFy+FuSOUmxcKGOrl8Mvs+JDL4FyQe4rOXxEZfyw2bLY59lv+WM7iRyjJ8IV/Z8d7jDkcKqX8BkCYiDHWDFpwj4hxdUYJTRq7nlSkgG8iQLnna1jfngFnh8jo9NnfEWW9z+vTFLZimGCs6gsYEzEi5EgET5YzXEe1BddIJ0/egRJ30gr8IEbST1ONHk+0CfZi75inRVD4VXvQ6XkIlEHTDDV8LAbE7DCsuaUKpHoYPxur+8f8EhnKWkN3i6WQureKCosYtvNoNyQbWwTSpAiRcfr64QZzthSqBSEqKQ/xBaKrUkjWXGkxYypIcjnM40XZ7NJ3mgrR72qSxphmpsfApZkWGotOmYESZHUYQ+onFXNDp/jIS9kjv2bElyuGFfIMh+OZcKFdAhJIZlFMp4W1AQCTaI3nE1odQR5EXtuD74bDqIz4PPzdDkw8i37Njoy2Gf2fExl8H3EIWFsU/Z8d+y4bfZsffZsdrNWBisZXyx0ZXyw0GXxL7PjHMNdOxV9k8sffZfLDb7Pj4ZfArIF+vYq+zY4ct5YbrQx8ctgu4Y+mYlOW8sRGXw6OWxA5bBdwHsMTnL4icthu2Xxz7PjVkBeJig5bEDlfL8cNvs+Pjkz+p/pgu4hbxyKxlcS+zeWJpnwKgRqdRFPwuykA3gmIBA2+eH9TgLR4WQHzDEAeQBE/TEsuqjHlnqx/GTfgz32XE1yuHP8Al+odq0bfDSpj6uWvirNcHVXCtman/Imlna9yVCwqx/L74V+6vA6P4mXkAXLDFlPJ6jAEn8P6Ye8PybIIUFV3moxZj0sDAwe+XUXaTF+Z/wDiP6Ynl1j+CuP4qC5Zl/8AC35U2b0iPmSB9cU5XhmadyDl1pIPvVKisx/5Upn8WEY1TutMM7M5G97xPIAD0x5d2w/ajVNQplWNNFUhmhSxeeRggBdpE7nGwy5su0Rn6WCHO40412jp5Gr3dYU6rQCBSnXc2WorSiW6Ek8gN8NT2n7l6ZdcpQoMmot3pLssT4QlMc4F95t0x45Qo9+7NVeoxYkk2JZvN3IAnqegw7yWRrVqgclUAB8VUsQgQKupyVA1QVAk7xEYfLp4pJzn/UKLS2hEcdqP2gPVpKiaA1RYY+LUgnfSZVNQm12AIO5wi4JlK1alURO+dnkEB2CsD8BIF2IOqAbXM41NLsBRg1DVq1ngv+7VFDEfdkyoN9mbkbDGzTh6Iq/u1UBZJeSFgAWUL4ekALN8B38eNacav7Y7tSnvJ/weT5bsr3DU3zFRaSAEzp1rYhSDpOxkqemDMh2MFWnV7qrRa4I1uVZVvKkANJuACrEfPGlz4dKJzHflkZBOtCdQciVamCoWbGAthF+qjh1FXpirQZta6WqK1UsQqQV0zAKKvMEstgdsd+xOXqs5wS2M4nZlCe7GYFRgS2mjTepC21F2bQqEEAXMdYw7z2X7ukmpVLMnhNRJRgx1Sm4OqYkGVgQcVUuFZgVq4pTRQgqwBGmos6oLTAGkM5M3AIHxRjR8MVszlaNLukaijbuDLU5ZWIJk0RadU6iPCIxmWcnu3ZkV9DKlxItlh3WUXNttUCNFNNPw6VqGRIvKc5vzwlq8SzdOQuVcVDqY03CPpQAAOGVlYoLD94DF4blgTifGsjlquuhUZghOlUapTqKfKpJWoha/iUwBF7Ak8A45Tz1VVqtWBYAOoZWpuPEAtSRqYHWt7weUDCVja9VbBOpelsO4X2hau8JQLqomp3ZLOBdQQh+Iav4SYEbnDzKVkqiabBhzixB6Mp8SnyIGFv8AlteHVKbZeoxJMFaplCDHhZ1XwhjABIibk2xXms4KlTMZkZYmqiqoVdRebiqlZQfAQ2mKqDaCC18b3t9uBEulTX2PBQx0UMJ+C9qqbOEfXGhdyGZWGoMAw8VUAKSxIlYJg41S5ZWBIJgc4BHX7uNeauRf6j8C4Ucd7nDH7F0ZT9N9sdHDj5fPHd9fJ36s14Fwo4+7rDF8kRuVHvgLNZmnTTW9RVXq0qD6aon2Bx3eTM/XkvBX3WPu6wFku1GXq5gZekWqOZuBFMaQSZbeOW2FHbHtTUysBdGo/d0kKsH7zipJaLxFhfBapN0kZ2FVtmnTIk7KY68vriacNv8AEg95PyGAMlwPN+GocwhYspIVFC93EkBlWSxOxNiB5zjQZqpTpUy1V/CN2Y/0j5DCHmldIpj0uOrl/qL6uTpoNTFyBuQu3r0GEfFu12QyygsTUYrKopkn1gwn/VB8sYvtB2jqZkuKE9yCR3tYrIG8KdkA8gX6tfGFqP4/CSfOI94x6GHpJTV5JULvGnUIo23HP2hZg6TSWjSVrgKNTR0Zm29gPXGZbj9cknUL9FWMWcB7PVc3U0IV1kT4m8wNtzEzHQY9ZofskyQVdQqFoGoiq0ExeBG04dky4MHpo6GJzXgWdls09Qhajks91LEEkBVTSEcaW0xtY7xje5ShWSS7BoEKqCA3OTquGtHxRGPHuz/FZRiUFRCfGk+JWA8NRTupEtB23nlj0Ds52l8SUnc1Na/u2K6W3hQ/JufiUxvYY8jLFpnp45KSVDpqVdrVFkfyPpUT1AIYx63nBWW4aibKoPULG++KOO8b+yorsuoFgp8QESCZvytjD8Y/aqil6cFjbTpnSxgzJ5rMC2+AhCU/aZLIomr4l2np0a3iqAoiw6IjOdbEBRIEbT4R4j0xmeOftFzEE0adOimlmV67Q5CQDCDZiSAFud+mMA3besy81BtIAJ03ApgC4W97jbC3OVNa6mILC8TffkI2xdi6ZL3IjyZndII4t2uzGYIapVZmHoAOfhUWGKKXdQGeWkfeM3Inb9b4U6gDLbHby6H2/PHy1xIJkjpJ6eXXFkl/hWwpwbGWZ4rDBV06VNgI0kx1FjEwfTDrhXEfCrIXUkkkBgo5Qy9HBne2222MvlQrMLfe5nl52jr88NKNMUgPHqECIGxNwRPMXPvhc42qBbUeOTT8WzNak/dxUpVGQsvgLtVF7tB2CyZiAQbYc8J7WVUylFNDgORTpsGYFhpAYzBM6iYgyYMRGMpxTP02dcytWuMxqBqagogwoGmqpDCBeIj33b5L9oVShTKMabK1wHpyFkE61CRPihiCJJk2nEssTcUkh6yJy5K+0Fal3gZ666B3gVBUdnPhRAXmSGaCIOmO7E7k4zdLih71TSdhpqA05A1cpgqAIMKNMc+eEmc4i1RpJMkySdyeZJ6k/jivK5iJ2M2vz54rhgpbmPG2rPaFOXqZNxWWtSp/E3d1+8QNeaQMkqs30WkemMTx7jzGgGU01QyiIGdqiDVqOpmnxRudR3thRw7ij6TTViquYboZhb+04G7RZFqVQITKgeE2vtJjlfB9P0qVti3k1TUGLqVWTB67/r8cMOIOoZSrSzDUTyEgQIgRzI9cKkIBHMc/MY6amozB9BeBiuUUOcLe3Brsh2raAa9KhmI/4tOXCjQB4xBIhQI+c49G4V2iy+YoIzFldJ0srLrpxJZZphYpKkHxWIMXOPDqFeD9PW+2GGTzrIZQkA/EoMHSGB9IsD7YgydJCXGwFygz1nLcT1VKjECrTLSgIpioYa9VQFV2gaWDCDpAESQcaPK8co5hjoZtdO5KkoTFjKOLqepkAi5U48dpcQQNSamWRZ1tNaXLqFAYHTIubeXkMaPhvaYhKgvco5ZUGjUG01qhKEEAtcunT4QZJjy9M1uHDNvuej0uK1Af3iEIFnUUYg2ndCwBB8iCLg4v4nxdkpg0KffO0aQLKA0+It0tywmyXaCnoWoKlOipcr+8cFamk6ZpkNEE3mASCDzw/wArxDUSj02pvzBHhI6hhY/TETWnlFS9S2ZieP5riy0zUJp01ESFKgiTG9zAFySwiDjP8N4JRrOHzWcWq4JJbU9RJ5LrYBS0D4RJPSMb7iFRKtZqS5Q1qlKCGdQKakDwEM12sfugzgPJ9lKlRlOaRGXw6Fpg0xT+8Rp1QqmIYQSbXi2KYZ9K4onnh1Pkn2e4NRpO+YCVVOmDUqKKa6CJLBTeAoifSBjzvJ6s3nloiAjvHiSf3Y8RPimSVBud9V8bz9pPaClRorQ1XZlLKpAYU15Acrhd7QMeZ5DjFVVq1MsVpAKA9QkM8GSQjHYt/L03xV0yyTUpeWJzRhFxXhHqva7tvTyI0KA1SBCSPCOhQGRaOQGPJeK9p62dqjvXOibjkBuT02wgq5gk3kkm/OfXHO6OmWIA8yJkzsNzcXPLF3T9NHEt92DNvI9+A7ifEjU8CT3Y2EbxzgYXrUG5J9gLe53xQ74ktWPLz8sVs2OLTGonov7M+HU6hqFsoaykFdZMRMFgvLURexBtvONW2eCmFrBQLBWzNTUANg3/AORuNjjzns9Xp909WrV0OjIEDU1ZSWmCROoaR4iYgCOdsVVOJZYEgU6zAEw0UBqHWNNp3x4+XFqyNsODcVRHstXSmRVqzoUlSQYImLqZs3TcdRGNJlu02Xy9WpUs7UCSpUkI5Jim1hJnUCVEQQcebUqpIIJFhsR9fI+eK+8nlz6+XT54KWKM5W2NipRVGi4t2lzGddmqMCTtJ8KgT4VmwEE332wvo1gPEZLGb739MBLmtAIHiteeR6YizyACTIv7csOjS2Ql42+Qo1WUktDCSPfkRA5ROI5/ibOABYRER7G/MYklCKblr7CBuC0nVHoI98LGbHOSQ3FjUt64LQsifTE6FFmICj+wMc8VJVOD8qgJ3gEGRfYEHkNvTHJ3uFNuOxKs5UkWWBYD0PT0nFdGoQA17G3SwtfnGO/aQCLkrqk38zHKZjF3EcwHqEgC5MaRE7wY3vAwSasRX0MMhQTupcreQdQJA5H16ziPEcsGpK+po2iQfgOm95Hy54s7PAeMs1gIjyPP1mZ8sUcZqtqgKNHIyGj6HywpP1bCV7qEjDp+v1+eOE39/wBe+JjLPPwmTtY3Ax2rTebg+Vt4ta18U2XWvkJydciDvF/eLYL41xXvaaAtqYM0yLxsASBewBvgPJ5hUYW1bTz3ibDe3LE6+QZhqUhgTyFx7DrHrbBxmosl0xU7YvJk3vjqGBvfl/e+OtSIuRiLLgnwWWmqDVrU+7uDrO7SflGxnebYhlsyUYMsgjY9OWBVHuOv688W9w0TEgb35G3Pf2wLYpxS8jChka1WXpqX0mG03IkErKi94Py5Yuyefqq3hZ1ccrkjfYH1MgbyZwvo12Vww3HnsR6bYIzlWGDh5aQdzMgC+qN7bzOM52ZO470NKfEylI0oQ+LUGIMg6GUgSNoi21tt8bzsp2nNJaArVu6V00oCGcNcQXQ2H8IdTyv1x5X9oMSCdXP285xo+B8VBpLRYiC66ZEidXObggsdt5vOJupwpx2Og5QdnutbP06NFqxf90o1EzIjbw8/Yczjyfj37Rcw7OtGvopm4J0CoVjaR4V3Nh4rDBvF+KkZfuszTqPTDagabhSrX1HYArcwCLb4wPH89RLkUUGiBDXHXcDc8sJ6LpYyuUh2XLJyUEU/4np1GFLEzqYaj/8AKRveTfAlfiDufExaOp98B6sfE49dJIFYUi5amkyb+X9cVPVn9f1xEnHJxjaQ+ONHdWPsRx0DANh1Qzy1RX0ioWhARC6VMEkzJBBued+U40VOrkABKtMXs+/PYkfXGSy76TMweY/XrgkIf0DgHyQ5Y77MXUXmQT5nHe+IsIgm/n0v0x16kRpETY33I/DFaUidpxDbSpFyS5ZEPfFoOm/UR+WLF4ax3t+t+mKq5EwDI/P0wNtJs64zdRKzUPXyPn/XEBGItj4YS5tsdVFq+9sFJVgbdPXfztefpgNUPQnrgzKUJWYJYECBeQbnz5YfjkxOVKrJ0qMmCJnw2Hnvg3vqYXSoMjWp1E3H/wCs2+9JOIJRDqnItKmVG8GCIv8A3HtjlTKr4v3igKxI3BbaGhuXLfkcG5Elof8ABaiurGwOoKsACyoOnMkn1wXWyqteL9YE/PGe4YfEQDCpL6wDfSRERyJAHucaXJKzU1L2ciT7kx9IxNk9LtEsk02Js3CXa97359f9owmzWckkKWAjmBv8pjGqzlAGQQG8oE4U1MuAQQmlSG1SAbwIiCeeKIT2MxSUeUJUyxbaFmBcxvb5Y0HBstCMCNIIBAJuSLnT0gTgioEDEA7MF3Jibjfkd8WLU0sZ2PO2/wAsbLJZ2TO5L6FT5AEkERI9d+d8BPwvT976CPrjR1aAJJ6je5H088LMxSIdQRY3n3j88EsjMjkmtkVfYAwnSJG8WHW/M7Ypq8OY7W3iQOfKSZ98H98AATzG3rb8cffbBYBpOq8WtpPW0WGO1syM8liqtwZxJmZvMN+IBj1xSSyiD5TbadvqMOV4gugFmgnkCRfnsNvY4U5jOSYvdryYBAmJED1xsZy8lUJznygnL5pTKlRcjlznceZnBuQyQJ0FZIhlubiSGE+fhOM8jEn6k/O/1wfkOLPT2Ivbz2ib4JttbHTxNe0bUKVRswKWtlVQY3+HePOxIvOE3Emmo+0TFhAtaw5bY1eUrB6grL4joAYRAgxYHZWBU+HmOYxluK5fRVYXgmRIIMG+x6bYowzi4peReNyeR38AMYicSJxAnDpSpF8FZzH2OTj6cSvJbHpUSnHxxHEwPb1wSdgv5LhUABtvG5PXpzwz7xP+IB5asKViN7+nvcnFTPfb6DHNp8kmTFqDkCGdQvJAvAHOTG+L1rKt9yRYLtJn3JnANVhbVYf1FthgnJEK6kKbH8AfrufbHmLKmDKO3ka0aZ7pm03vHP6DyxmOd/fDLN52qXJDNpB8MRsR06xha1Akm0kAGPK2OcqQzBDRbfk7Ig4irjYi+IFSesSbem+JUyReOU/T++A1tlR8KvlPTlzxOmSCL7bX9SMUmpaPIfjfHaZPLf8ArtjFLc5xsZ5OKphnFMT4WIMWGxg7Hyw1pVl7sgqH0LA2nUGJLX+7EX8xjMUyYtv/AEw14NmtFWmTMatRIPIEah8pGGKVkmXFtaL8pxGWYMPC2hdIAWVDg/dtPn540OR4mCaawIamS0fdcFpB/XPC2k1OvBRKYqaS53XTDERIEGwB2xPhGUqBzUKAAqwBDAglh4YvPz64GVMlyU/oc5qmGkCCQAb3sdtsKczlHPhVxp6Fb2PNsMWr924udBAW/J5MC4kczBxdmqYe+x6jnvgISoRTW6EwyxklyCSwaAIggQL/AJRi8i0X+eOgkGD88c54bYmTb5IrSDGDe1rkfh1xGhlReN/M3H0xY7QQb+WLlIN79PnceuN1bDI20CjImZuY6sDflFgPPblijMcOVmJJt/ygfgYGGdNxLAyI5wb2m0DljjIJ6z+umBWRg65IXtl0j4UMC0ieY+eLvscLC6QJkeHbr6j54ubLxcQf16YtXr9D/fHa34O7jMpnqbjVLNv/AAkD57YCFyIFzGNRxQyB3bxL6bHa09bXkYWVMjBuxmV+IQxOrkQSMOU75PRx5/TuW8M7ykzSSkLPmYmAPOfzw+qKtZFDgPIBFoKyBMdcUVXVEJe0La5vEmLRiOUcv3bgBBtb7ygCZuIIIHLngHJ3ZNrctxDxLIgVNKAzzWZA8weYI5G42vha2NfmssGIdToe4BgXuR4h088ZbO/GZGkydQ8+eLFk7kPst6bJfpYPj7HMSBwlMtZ1TjhbHyjFlSiRuIjB26A1JPcrDYJTLmB+7c+YG/0xXl6MzAnkD0PrhkMr/Kvzf8jglKuROTLGLoDUXJiRp9rrA+uO0swNoupWY8lI398EZGmai1ItpW23Uk+m+KqfCqiz4W5SpEMB6G03Bx5FpA1XJRlcyGO2/wCGx/H6YpXOnWBaQQJ8h164tq8Nelq1Bl0kWKnmY3Nj64GzGUIYkyo3BixFtjgdToYoxsMqMquwAtYibxe5j0x82YUypXp5WMQLdMQWkCfETBt+BiOeOFVFpDCRtMbDrBnDNTQOlHcvRQmdtJMg3ty98fVMoAZUxAO/9ccGXNOSZ0kSOQg2O+KczmSGI9R8zy+WM1JI1W5bM4yleVr/ACx1H36R+vywYlQahvc/QgR7DFAy62ItO/ORBvGDTO1+GOODZylQDVS2slCppQQZeROr4YBvjWUuHKyI1PxhQo1K0XgCY5Wvjz3I0iCAxIB5jxdD7+mNHwftSKYNMJA8ckbm37smDv19BgZxbVrkRkjFvfdDbiGVZo1GQG1bAtIEATMEXN7HAdTOgIAQUuo1MLQCDuD0GHVSW1BW1qDDXuCBNxhTmctJIkqQPumLT8sdCXhkMtN7WC5/iAKlkZDYmxBv4YjmOeLGqCLbb8vfywqz9EwRqqnqCB/bC1qrCNx/zE/7fTFSimNjg1mhGcDeKLaVIER8RjceQnEW4gdOtJ30iYIvF4iwwko5swATAjqQPI6Rc46c4LT4hJMCRtYXOwOOcaN7FM1auAJ3BInysBty25YuWmCLYT5Ku5OqfCRYeZMg+XOcMUraAL+W/wBBhMo0SyjudNEjafY4i2XDESo+o/A4sbOEsFjoSZB8MkHz3xKpmIHw/jOFamDTRFcoqmQgB6gX+Zx2rkw4iWAO4959sQq5gx4Vmf5o97i+JZOsxEHebegAH4ycdbSs3fkozPCkM2gnpP4TaeoxZQy4S3K4AN4BImCesA3xfmHJtJAkX5gSDb5RijNtH3bb6lIDAT/NYx0BxsZtjE38gGcGpGIZANucgnaI8+ljhY+R1oLgvNzMgg2ueVxufQ47/h5IZSRIK3vp2m5G1p3HI9MNMhC0VKqCt7EgzBBvtzkR0xXGVcFCehWn5MrVoEGCCDPMR+OIBJMdTjdZmlpZhJZR8IP8JAImfIi2A63Bqb3Ag9P1zwTkvI9dZ8ozuTpDUJ6mb2tthqtQHp8j6csfVOHaQZX5Dn+ucYArkbWT1t9MbafBPJrLKydVgCOs8+Yx9SqGB4uQ5jADsAIBkz0jnb8MUim3Q/LHSkkVRwWuTVvw96SMaiQQQQALbvz2Mah9Lb4jR4gGrNJ1IGM7EEABdj/fG5z2XSohV5KkQKg8LKevr6/njIVuzDUHZjBQzDoCfi6gk6ZPI2k77Y8SE019lOXDp43QTn+Bhw9NHemp0lkuViSQQputwPhOM/n2amGUbBTeAZHwgyLbzcb88MnzT02qHWRIKktIuoUDVYsDduVycQymTLmmpAYBSCAVuN4kwOeGxtck85p7pGYqVKjgMxkJCrAG0Hp0jHXYAaokhh6fCOXS31xpF4Miuy926qQDDzImVMaNwLn+uCeJ8HWkJr0npodi1Ooo6CDG8EGfMYK0Gsl8IzGVzOtGRy2gAmBc3I21GAcVl6TCTOqfCRER5qeX6jD3K8ORqsU37xW03N5ESZHKAIv0xzinZpyw0okm38BnbyBH9cFfg6FO2hDRqEsg3HhB+eJUaZBWZ0gkA8jfb5Yd0uCrTvVTuyIhlLNf56QLjBYpoSioxKMSHCsYLbmVIIX5Y5SNd+EZo1TpYn4Q5/XtIxOhmgHB2gqx9jJicOc9wxSEpUgSz6o3gNKkX89Me3vhA1OzDa3OflYe2CUvJjgt7HXCuINSd2WXNSABIF79dyThj/iPed8xWDUp92QyzpgzqUiynf6zjKqSY8vnYTv7Ytcw5HmPqCcM2e7ESxb2uT07h/G6Ypd2+Xp5mmolRq0VFJP8e5UwfPzOMj2tFFKmvLIwVgJR5lGvqAb7ynkcIcrnirTJ06hF7WM7epxocxxwtR8RU01CsVKrdm1ACYnltMDfGRWl2FJte5WZStWMnEcmhZo3NvxwS+ZEglVhjMAeRMel/pizKcTCSpUaSVNrEBdxPvvhjmrQ62o1FB75dqat4gdIWEgzZlMee0n++LKuaqMRMLemYgjxGY9fpbA9PiCNKyRJJBLvsbqCA0E+eDMtTUoCNIka9IJ8xF+c2xjmiGVx9yDaGXh0hSCshiYuvitZjsTtg12B/wBzj5QT59Af6/LHSvkR5xbE0mrJGn5PtHQ4j3d56fmP7YklHpf3/tjtRbHlgNQFM6z/AK3xWPFzII2AsfyxHWQwUkSQTytEe3PBImNx8ib/APbbG6nELS/Bm89k/wB6Yd/HfxAgyTBEj4hBNx1wVTyxpFKe8Bi22/hIgdB54d0WOoBmEEbaTEkXOqML89wt9RdDqMTDWNjt0MwOmHwzJumP1SkqPuKVwNB/lVY6GD13EQZ5asRWsOo/XpgTIcOIJR/E7kBVMh5YExJseQ354qYgSFBMTubROx5nbfyxSkpAzjuMMxmAFmY97YSV+IuQQKeqZEx1HIxbHa3EDqXSBvzFo5jSLe+HFfLh1lfD/EI/CZ54xtR2YS/s6lIy2VymuoFYwYJ/7RtPLDkZZh9yr7aD9dWBs/w+CDPvERY+3yxJeIVQAA5gWFhtjP6FE566aZ6HRqMtjt78/XBeXpaiAm55SIjmLnbywOlJhsrk9I07csLeMZESrVcmKsx8TBTa+m4v53x4rgmz0IucKUgni3BAWUsDTe5BkixsYIB58oIOBMt2YAQirl62hTBK1cvDKDGopUAYGSSfQROIZev34+z1OHUFAR3Uo9UIGAmJBgX+WDOB8dzorU0qLl6dAmGZadMlKY5DTckWAld98OSa2sboxq5PyLac0yabKVQMdLB2KxqOnxKZW3KRgk5oZFCjNmER37zwh3cETZXa0GTZrHH1ZHYaDmKAZGLJ3woMCnjS5dF1mCPiBPMRiupx+tQilVzVCj3RIKpQRpHhNkAvebAc8ctxSxKL5/6DuJokiqEZKVdVdXSmoYAibUknSYvfeeWKaWd7uhoQPnA9T46pNOrRgJsroYUjmtt7nEKPG6TmUzKuo1ahVolQNbTTAMr8MMszMEYtzPHKBRqbZnKIQIUrRrGoDErEMV3O0meuOX2OeJq3FgeczDAfBTf/ANQqQD0kGSB5wcQzHDkqIEemjsp/10DUgyMBbSAQWB5ki+rlu3SstGkxq0iyKuo1e5Dir/MFLHRYzpYATAAGFXHqtAa+5K0yyqyKw7kGR/qd4IWCSfBz5AQcF9IS8E0t2BcIyAphalzHiHi1ASNxHOLHfEOPcAWqQ9NZJuygi5N5U/DJ5qbG+xw34TXFVWp1KVHuzSM1EzDaVdSBoUqukSsGL254o4XUGZeotNaid0urU0aSgIUsSShUbcjAIxluzJYMkY7OzK5rsxVpqGHiF5ADeGRYxE3PK8Ypo8BqmDpM2m420kczzNsbDh/Ee8rihTdWMFiwaAAN4ABLciQDti3LCq9KsTmKq6X0GjUjSV1E6qTbkSASQJFgTc4NZGKqTV0YbOcM0giQLDZgx1AXOw54ryfBqlanVKQRSAapvYCYNgR13jfDx8g1dGNSpVpgMBFV00sCDBWYNoG/XfFOU4Y9PVSmrSuJJGlSCLT4hIgSDJnlhvcQEZSXKM5UpHQBexPI8x9PfFPdatRBEC+4FrbA7+2PSMh2bqBBqZFap8IbUGqT964g2vE6oG2FHEOB6nGtKcMJ1gFHA2LGnEkg+V8BKcW+RinOPujRjdVgekdPPF2WzxHkD+hh8/Z0CUWtSJFiYqKfIaXX3t0OLk7FSQWqou1lV2PreAPmcC5pcMOc4L0yF3DeMVENmkXJBJgmCPw/DDde1JuFEiRpLXttP0wbk+ymXSNTVKh6Eqi+XwyfrhnQyGVXbL0+VyC//wB2M4CWeJHJY5O0L+H8XRw5YCQ1tjZiAokEG0G2GK0We6LVNh8Kk7ieag7HB9HiFNbBSI20oqj6AGcWnjqEfenzP6OEPM/CB7UPLM3X4LW71WirAFh3bRvflF49rb4O+zVJ+F7byrc/bDL/ABLmBHORBn3xV/il+Q8/98Y87ZzxRfkppoxWQCTN7MDG83F+mBc4zLTYspMT8QYet4N79MF13JNySJ3J/vMYreuVi7KeqkzH545Zvo7txXkyHDazIS9QFyIsx1atI1BeciwMdMNc9QmagYkP4yW+JS3i8Ubm/wAQsw85AZ1MwreFhqBkQ0Eyd9xzFt8UNUBGkLuZIsPhDAbcoJttivH1VLdAT3MctfVPiiJNiYsbmJi+Cj2kKr4VAaLGfy9Prhj9iV2cOpUMLML+/itvNrYX53stUUFk/eCI2g+sGx9j7Y2WZPax8I48nuCcnnWqoGgEg3AsB6E2nyxecsDyP/tj/wAcA8PodwCKs3Ck2uP+n0xMcaHKm0f/ANI+kWw6OSkSZINyehbG/wCG8EzGYDlM9QYI5RyuWaQ67jxkX2/rifEaxolKFasxZ6Yf/SAkB1RfDrM1JJMg7A4jVo5mmHWi9NS3iPjCyzbM0EQTYfLCfjC8RqeLuKaOCpFRKyMRBBUeNyN4iI+LEW72PpnTtNMev2fqhiF8UbwYv5huY9cVf4JXF9BgTcRyiZvbGcNbi6AgtViJMmiQACZPOBbEuA9q83WrU6VSszrUDalCIDcH7wAO+8YJ42tyN4MTpKwmtwulUEvTVhbxCJv5rv8Anhjm6XegFtBnwlGWBYctUz88XV61JANebRLmFcOpkbgEiI88L+O8fFPLmpQzFE1PDABV2MuvIjl4sKtyZMsbXpvYty/D+7DFKOkMAWKAQQp/CThbxThYqIwUUFYiNTU3BmxkFQRhb2Y7RZw1mKuaihWeqroXQqoHi0AbkgDUPc40HGM3XWsy06FELaxqEXhZbTYLJgheU4L1J7cjJ41CKle32M+wy93Q7qrXbvtbd2BUYAUgq3WdIPiJsZAti6t+zkEFy2XabyUN+p1Dw/h7Y884vlczXgtTEIIUIyETImZMnnifZ/JVaNVXq0yUBB0msqzBBuJgix8PPywW63HRnjmlrZteAcKy7GrTylWqGpgM4IIph4iTU1EqNQjYwBbULkngXGKmbcr9hARSUaqK5Yi1zDgCobfUTE4TdqO0dEsGSpTQBRqpse81FdUToIn4ov6YznD+0+ZrVvBmqeWWQQpOiksRAWmFK+cAc8ck2rGdyKlUXsabNZfMZaago91pBBqaAktPhJNFYEkCRIjbDDJ1c0KMZurldGkmDOsrBmFAiCfvGBN98EZTN06heln3p5rQolUTQitJOuCF1SCAH6jlvjL8R4HTgU1Ze5BJVCagNySFdxItMWwu0w5VjWpsUdo+PpWepTcuFnUSBTddQjSIQCVBLS0zsL4zlbirFAiu4VREajG/JZsPLGpp8CdKb06eYpd3UPjXumM3BClo1FQRa+Kv8uEL8NEHqqvB6fEJHscOjKPFkryw5ss7L5s18vVoNmKugLrqKwQ0lpoVKlTUOpWn+HYHHOOUCg1K9PUzFxU1hSCTqsFAp2AA0gkcyL4ty2QdFYMiMI8KgNe/PX4YjDHJcNoqysyqrq+pWoysSkaWUyGhr8pEiThbkk9gtcMi9wr4d2301G+00kro1NdK0iilG5iWDRInUvIxEYaZXtXRrOFpZR1EgeKohA82gAldsW5nIUXu1Om8x91FIE7mPlExgbL8NpUnD0ppshkMu8+szBGNc01wBPLBS33DM8QpJlEXeCyjTzgBiDHrgDL9pssJD1KgYEiaS6lYDaJHMG89PPDHue8OybzD3BnnBUkHzk4W5jhv70I1Cg8mFAYayT90AKCSb/LARcXyTxgl66tMY0KoqANR/eoRvpPS6tHMfni2vlHUS1OOVhMGJjnyxmuE9lswKh8TUkJIYopYrElZQiSJgTve2H3ZpgoqJXrOtVGZYHg1II0lQV1MtjuOeCeNeB36sXujhjkAfpifck7NpPTVf2tBwyq8IX4VJVimpZNojVMEDwkTfyOFTQOYb0n84PlhUoaSTJjljfqBSjb94/4x66lx8S52f1OhfywQap6Y+VSepJ688C39E/PAHWqPBAbyN0X8sBVQ881tt3ifgBho1Fv4Cd9hP44geGON6RHrbnE3wUZP4O0vwJ6mWc8gd7h4PlssYjRpVhyb2qf2GHFThzKQIuen9dpxH/DakSKbHp+gcFq+Ub614BO5rkS9J2Xzg7/T54pPDE/4LezGPYThzlcxTAipQ1HkQ7CY2+Lz6YvHGKfKgP8A3DjVIcq/zIGodt6CkRTrqBEeBbQTaJ2jBH+esoSfDUUEHemDE6ZHxR7iPzwtftrljA+z1AAZgvTboNio2UbYJyfbDLOyocsSDUU/DTJJuFEggRJmMN3R7yn4seiqr5Zqxp1DTAUxUpsutajKvhg+IAst/LFbZSktTvBR01LyyGDex+f1w5zGcWjRqhBBetpVVaNKobkKZgA22k4QU83FmVSRzMdJjpPthEm3wLzycXSZfXq0iSWV58wp/HbFJSgYIBHn3Sk/QjEWqBiGbeDvMhRuTBicUint5gbmfUelsZ4POlmbe9fwFB1kHUuodabAiOW+2JV6gYySGaP4XP158r+WBKNc7MJ2id/f6fPBC8Q0zFhEREgTFr3+VsBbBeRNUyNBVJ25TbcR5Hn+OI18ohHjDAET46YYX2N/TrhlQ7R1EAClQORC3A8pn9Ww0btK7IoBpO0+JW1czG8gCDfnjnJjIRxtf+GLy1BZIXSAbCKai3nIOOGn/LPnCgfIi/0w1zGafW2qiov8MNAMRZwb+5OFtVAQdwfJvXl8sasjFT22X+x1M0Bb5XiPLwm222KqmY8XxLPopj5+LFFakRHxH/t9vO+OqfCIuRIIO18ZwrJ5Tk9i0Z8xMCB0PS22IvVtImD5SI9VnEKDKD4zsfiFoA6bwPPDrIZdCQF0F9wxqOoKkGyvTsr7GWJtJ2vhsYOXAzFhlkQsFbVss35W/Hliym+rl7Eee0/XDLLcPy2YYihmF1j4qdVlDgjcagYN9mWRz2OBc3TNJijhgy7z5+fNfPngHaNn0so7vgpemNhHz2xWqTsYn5T5TiaVCZhVJ5WP4W9YH547lTLEaYB2IEzzgjkNza/44y6QCxO1RVR45QU/61MbyCbiN5EetsZ/tVx9KpXumEgzqAE2jTD7g2m2NDxXhqVNRZV5aW0iSQOTefnOKadEtY0KcKRNlJghraUpmTIiOcW3w6CT3RZq0Vjr7A6HbfPaEHcpUJXUGNNyzgW1HQ0SOoAPPngTiHaLMVa6FdAqJIV1psjEEDUpDkswvJWD1GNfR4VSpwKdRlBYA6EKsCxElRqmIi0jfGf4r2ZUstWnmKgZmk6gxIYGzBg0gyIv88NS+ix3XIZkOJ8R1oXrBk1K0AUwSD8W6yLTa8nlg6vSCmDIvzja5m1jOMw/abOqzU9dJSsye7piQsDVLAkzZp9ThtwfOVatNjWqipL+EgrEKomyqLE+XWeuAmkI6h+m/wDgKZFncCBb4on2xSV6m/8AT1m+2L6iWsFMHqZ/W174GLGYiPMGZ+eASXg8mfyRJI2Mdd/K9j9cSGZbfUevrt54qqdD536+U74qcxvf2HQY3gTqaCHzLbaz5g2+vI88V1M8/IwfIyPcHA9RgLzHy9sJ6vHAjfDJFvCw2MGD1BN8d6mNxqUnsaM8bIszQObGN5Ex7csEf5gyv8APmCYP0xhKldXMjLuCd4cxPysMDtk2n/Tj/wBQYclSLYQ07N/zR6fX7PVygZqDWvOlWi3iB5i02wvoZCiriolJVdTqUgiJG1tvpjeV+1NKlVYBahaPFtFhaDJn3GMpx3iNOu4anRFJjAYg/FIkSoAAI6j++Jcj08Mry4tC1JnK+fJJLMSTck3udzOA2rj7sTuN4J9RtiHdnkB5TP1xQpMcufX3wmM3wR5JOXIQMyZaQdN+Y2kxPnPPnjrVRcczcTsIEC354HRzPtb8cd78jaP1+OCcmKLtJN7X57Xt7zzxKiDNt9/5YjxR1x8rMYBaRsbC9rbRPvOLGzd4MmxGwjrMddvrjLDUAynkmtBXVbaPF5b28tsM6IZb6g19pplRpmZA3nlfnhfkmLkrILeJ4IsyU9wWuVYcrEG0xGG/CqS16NTSi6lQOUfxIVJaYMagTBlTIkyI2wSTkX4sKqwnMZ1fgq6Nh/xKZAbxEjSSDTsAX+FZEnFlbs8sBv3oBuDK1lImVMgbCfPfCXLZoCm1RWq9yqktSZpKGCQ1KpuCIAAgCBfVeXOT4w9BlKv+7clETQoBdVklgsaDuNafFMlBFy0LiyiUBPmezSCCayrqNpKJH/QxuPQ4TcV4WKJ1pVRxsdLCRbmw8Mb+mGOZqLxauRWpUwut6aN4tapqgkaSPHqIIJJW3wicY/tV+zmplKujvKbqboYIJHmsQp8gTjFjvyS5sMEvUqCM7mkKs61BIQxpjmpEGDe8XgHGUyIr1l7mmXdVv3YNoO50zG8/XEz2Zc/fX64KyOUfLS61CtRT4WXpMXkjr54pxRS2EY3GCeljfgnZTuq1KpnDTWlr0umoMwLqdAZRcBiRzvhpxDiy0S9IBQtMHu+9ViGfUNayDpU6bgbbgxjN8I46qFjVVqqVLV0LG/iEOhm7iPvelsHZqMtVdGQd1UinCyYnxK2lrX2Zdh54fLHCUntwVKclDkZ8V4VmO6RqYVtitRJRyhEgMQZ1QYnpAjbDzs/xZas0q0sRHdVWphamnYpmEW5Ubd6oIG84S8Oyp7ypTDMVQEFmdw6mCFVSDpdJMww9Iwi41x1wVAYsyEsGZUlSbeAqJsB8+Qx0sVx4OUoqWx6PmuxVYr3iAvOyBk1BTcQ3wuPNYkcsIqyLTsaTahZ1Mgg851QFHQ4F4Z+0l0RBSNezqWV6qlZkSBFOdJhrSN/XHsOa4ZQztJHqJOpQynZ1DAGzA2Pltg8GdQ2aEZum31J7mW7LMOIM32laLMlNVgKRW1av9XvBEqQBbkynqMT47+z6rOrKPTAiClRSCY6OvOOq788KOKcHq8PzCvSrbyUMCYMyrgiD+cCwwyyv7SnSO/pqw21U/Cf+0yPqMJyuOt6RuJT07mS4rw1qTlawVXAuGVbD+VhIZSDva4IjCqpxRQSZU21eHck9bRcXnHrvHOEU+JZUFZRiCabMNieTAEyp2Inz3GPz3n+MFWZQi28Jm90IEjbmvlY3wMIJ7yJ8mO2b2lw12p94BqXQWMGSAG0GQDEiQbcjgKo5BIIgiZDAgyN5BjGSyXa6opuNQCsoAZlADLpPhB0+e0zzx6FnO0tDP5XM1xTYGlSpP4gmoRUdGAYdQR0wuVJ7GT6RONrkz9fMEGw9PcH68+XPpifD2Uv3daV1fBUUQNXhgEE87qf4Tc7HGTznaR2M05S0TMmJB+cg+xwqqZlm+JifUk/jh60KPG4vH0+ycj03PcIrUZPxpe6giFjUCy8gVv5QwmQcKKy6jfe24vhL2f7X5jLlVRgySAEcalBLSCOYgzta7CIJw6r1ELEqpVTMITOmejQCY5YTwxfU4lCtLA2zigX026MP64FOaofyfM/+OC6vDabXKCY9PwwMeGUf4T9MHYqGit7P/9k="/>
          <p:cNvSpPr>
            <a:spLocks noChangeAspect="1" noChangeArrowheads="1"/>
          </p:cNvSpPr>
          <p:nvPr/>
        </p:nvSpPr>
        <p:spPr bwMode="auto">
          <a:xfrm>
            <a:off x="0" y="-868363"/>
            <a:ext cx="2533650" cy="18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>
              <a:latin typeface="Constantia" pitchFamily="18" charset="0"/>
            </a:endParaRPr>
          </a:p>
        </p:txBody>
      </p:sp>
      <p:sp>
        <p:nvSpPr>
          <p:cNvPr id="16387" name="AutoShape 10" descr="data:image/jpeg;base64,/9j/4AAQSkZJRgABAQAAAQABAAD/2wCEAAkGBhQSERUUExQWFRUWGBwaGBgYGBgbHBsYGBgXGhcbHBgYHSceHBwjGhoXHy8gJCcpLCwsGB8xNTAqNSYrLCkBCQoKDgwOGg8PGiwkHyUsLCwsKiotLCwsLCwsKSwsLCwsLCosLCwsLCwsLCwsLCwsLCwsLCwsKSwsLCwpLCwsLP/AABEIAL4BCgMBIgACEQEDEQH/xAAcAAACAwEBAQEAAAAAAAAAAAAEBQIDBgEHAAj/xABDEAACAQIEAwYDBQYEBQQDAAABAhEDIQAEEjEFQVEGEyJhcYEykaEUQrHB8AcjUmLR4RUWM/FTcoKS0oOTorIkQ3P/xAAbAQADAQEBAQEAAAAAAAAAAAACAwQBAAUGB//EAC8RAAICAQMDBAIBAQkAAAAAAAABAhEDEiExBBNBIjJRYQUUkXEjM0JSobHB0eH/2gAMAwEAAhEDEQA/AODK+WJ/ZsMRQx37Pj7FyPzvWxaMviS5fyww7jHVoYzUZ3GBij5Y73GD1y2LFy+FuSOUmxcKGOrl8Mvs+JDL4FyQe4rOXxEZfyw2bLY59lv+WM7iRyjJ8IV/Z8d7jDkcKqX8BkCYiDHWDFpwj4hxdUYJTRq7nlSkgG8iQLnna1jfngFnh8jo9NnfEWW9z+vTFLZimGCs6gsYEzEi5EgET5YzXEe1BddIJ0/egRJ30gr8IEbST1ONHk+0CfZi75inRVD4VXvQ6XkIlEHTDDV8LAbE7DCsuaUKpHoYPxur+8f8EhnKWkN3i6WQureKCosYtvNoNyQbWwTSpAiRcfr64QZzthSqBSEqKQ/xBaKrUkjWXGkxYypIcjnM40XZ7NJ3mgrR72qSxphmpsfApZkWGotOmYESZHUYQ+onFXNDp/jIS9kjv2bElyuGFfIMh+OZcKFdAhJIZlFMp4W1AQCTaI3nE1odQR5EXtuD74bDqIz4PPzdDkw8i37Njoy2Gf2fExl8H3EIWFsU/Z8d+y4bfZsffZsdrNWBisZXyx0ZXyw0GXxL7PjHMNdOxV9k8sffZfLDb7Pj4ZfArIF+vYq+zY4ct5YbrQx8ctgu4Y+mYlOW8sRGXw6OWxA5bBdwHsMTnL4icthu2Xxz7PjVkBeJig5bEDlfL8cNvs+Pjkz+p/pgu4hbxyKxlcS+zeWJpnwKgRqdRFPwuykA3gmIBA2+eH9TgLR4WQHzDEAeQBE/TEsuqjHlnqx/GTfgz32XE1yuHP8Al+odq0bfDSpj6uWvirNcHVXCtman/Imlna9yVCwqx/L74V+6vA6P4mXkAXLDFlPJ6jAEn8P6Ye8PybIIUFV3moxZj0sDAwe+XUXaTF+Z/wDiP6Ynl1j+CuP4qC5Zl/8AC35U2b0iPmSB9cU5XhmadyDl1pIPvVKisx/5Upn8WEY1TutMM7M5G97xPIAD0x5d2w/ajVNQplWNNFUhmhSxeeRggBdpE7nGwy5su0Rn6WCHO40412jp5Gr3dYU6rQCBSnXc2WorSiW6Ek8gN8NT2n7l6ZdcpQoMmot3pLssT4QlMc4F95t0x45Qo9+7NVeoxYkk2JZvN3IAnqegw7yWRrVqgclUAB8VUsQgQKupyVA1QVAk7xEYfLp4pJzn/UKLS2hEcdqP2gPVpKiaA1RYY+LUgnfSZVNQm12AIO5wi4JlK1alURO+dnkEB2CsD8BIF2IOqAbXM41NLsBRg1DVq1ngv+7VFDEfdkyoN9mbkbDGzTh6Iq/u1UBZJeSFgAWUL4ekALN8B38eNacav7Y7tSnvJ/weT5bsr3DU3zFRaSAEzp1rYhSDpOxkqemDMh2MFWnV7qrRa4I1uVZVvKkANJuACrEfPGlz4dKJzHflkZBOtCdQciVamCoWbGAthF+qjh1FXpirQZta6WqK1UsQqQV0zAKKvMEstgdsd+xOXqs5wS2M4nZlCe7GYFRgS2mjTepC21F2bQqEEAXMdYw7z2X7ukmpVLMnhNRJRgx1Sm4OqYkGVgQcVUuFZgVq4pTRQgqwBGmos6oLTAGkM5M3AIHxRjR8MVszlaNLukaijbuDLU5ZWIJk0RadU6iPCIxmWcnu3ZkV9DKlxItlh3WUXNttUCNFNNPw6VqGRIvKc5vzwlq8SzdOQuVcVDqY03CPpQAAOGVlYoLD94DF4blgTifGsjlquuhUZghOlUapTqKfKpJWoha/iUwBF7Ak8A45Tz1VVqtWBYAOoZWpuPEAtSRqYHWt7weUDCVja9VbBOpelsO4X2hau8JQLqomp3ZLOBdQQh+Iav4SYEbnDzKVkqiabBhzixB6Mp8SnyIGFv8AlteHVKbZeoxJMFaplCDHhZ1XwhjABIibk2xXms4KlTMZkZYmqiqoVdRebiqlZQfAQ2mKqDaCC18b3t9uBEulTX2PBQx0UMJ+C9qqbOEfXGhdyGZWGoMAw8VUAKSxIlYJg41S5ZWBIJgc4BHX7uNeauRf6j8C4Ucd7nDH7F0ZT9N9sdHDj5fPHd9fJ36s14Fwo4+7rDF8kRuVHvgLNZmnTTW9RVXq0qD6aon2Bx3eTM/XkvBX3WPu6wFku1GXq5gZekWqOZuBFMaQSZbeOW2FHbHtTUysBdGo/d0kKsH7zipJaLxFhfBapN0kZ2FVtmnTIk7KY68vriacNv8AEg95PyGAMlwPN+GocwhYspIVFC93EkBlWSxOxNiB5zjQZqpTpUy1V/CN2Y/0j5DCHmldIpj0uOrl/qL6uTpoNTFyBuQu3r0GEfFu12QyygsTUYrKopkn1gwn/VB8sYvtB2jqZkuKE9yCR3tYrIG8KdkA8gX6tfGFqP4/CSfOI94x6GHpJTV5JULvGnUIo23HP2hZg6TSWjSVrgKNTR0Zm29gPXGZbj9cknUL9FWMWcB7PVc3U0IV1kT4m8wNtzEzHQY9ZofskyQVdQqFoGoiq0ExeBG04dky4MHpo6GJzXgWdls09Qhajks91LEEkBVTSEcaW0xtY7xje5ShWSS7BoEKqCA3OTquGtHxRGPHuz/FZRiUFRCfGk+JWA8NRTupEtB23nlj0Ds52l8SUnc1Na/u2K6W3hQ/JufiUxvYY8jLFpnp45KSVDpqVdrVFkfyPpUT1AIYx63nBWW4aibKoPULG++KOO8b+yorsuoFgp8QESCZvytjD8Y/aqil6cFjbTpnSxgzJ5rMC2+AhCU/aZLIomr4l2np0a3iqAoiw6IjOdbEBRIEbT4R4j0xmeOftFzEE0adOimlmV67Q5CQDCDZiSAFud+mMA3besy81BtIAJ03ApgC4W97jbC3OVNa6mILC8TffkI2xdi6ZL3IjyZndII4t2uzGYIapVZmHoAOfhUWGKKXdQGeWkfeM3Inb9b4U6gDLbHby6H2/PHy1xIJkjpJ6eXXFkl/hWwpwbGWZ4rDBV06VNgI0kx1FjEwfTDrhXEfCrIXUkkkBgo5Qy9HBne2222MvlQrMLfe5nl52jr88NKNMUgPHqECIGxNwRPMXPvhc42qBbUeOTT8WzNak/dxUpVGQsvgLtVF7tB2CyZiAQbYc8J7WVUylFNDgORTpsGYFhpAYzBM6iYgyYMRGMpxTP02dcytWuMxqBqagogwoGmqpDCBeIj33b5L9oVShTKMabK1wHpyFkE61CRPihiCJJk2nEssTcUkh6yJy5K+0Fal3gZ666B3gVBUdnPhRAXmSGaCIOmO7E7k4zdLih71TSdhpqA05A1cpgqAIMKNMc+eEmc4i1RpJMkySdyeZJ6k/jivK5iJ2M2vz54rhgpbmPG2rPaFOXqZNxWWtSp/E3d1+8QNeaQMkqs30WkemMTx7jzGgGU01QyiIGdqiDVqOpmnxRudR3thRw7ij6TTViquYboZhb+04G7RZFqVQITKgeE2vtJjlfB9P0qVti3k1TUGLqVWTB67/r8cMOIOoZSrSzDUTyEgQIgRzI9cKkIBHMc/MY6amozB9BeBiuUUOcLe3Brsh2raAa9KhmI/4tOXCjQB4xBIhQI+c49G4V2iy+YoIzFldJ0srLrpxJZZphYpKkHxWIMXOPDqFeD9PW+2GGTzrIZQkA/EoMHSGB9IsD7YgydJCXGwFygz1nLcT1VKjECrTLSgIpioYa9VQFV2gaWDCDpAESQcaPK8co5hjoZtdO5KkoTFjKOLqepkAi5U48dpcQQNSamWRZ1tNaXLqFAYHTIubeXkMaPhvaYhKgvco5ZUGjUG01qhKEEAtcunT4QZJjy9M1uHDNvuej0uK1Af3iEIFnUUYg2ndCwBB8iCLg4v4nxdkpg0KffO0aQLKA0+It0tywmyXaCnoWoKlOipcr+8cFamk6ZpkNEE3mASCDzw/wArxDUSj02pvzBHhI6hhY/TETWnlFS9S2ZieP5riy0zUJp01ESFKgiTG9zAFySwiDjP8N4JRrOHzWcWq4JJbU9RJ5LrYBS0D4RJPSMb7iFRKtZqS5Q1qlKCGdQKakDwEM12sfugzgPJ9lKlRlOaRGXw6Fpg0xT+8Rp1QqmIYQSbXi2KYZ9K4onnh1Pkn2e4NRpO+YCVVOmDUqKKa6CJLBTeAoifSBjzvJ6s3nloiAjvHiSf3Y8RPimSVBud9V8bz9pPaClRorQ1XZlLKpAYU15Acrhd7QMeZ5DjFVVq1MsVpAKA9QkM8GSQjHYt/L03xV0yyTUpeWJzRhFxXhHqva7tvTyI0KA1SBCSPCOhQGRaOQGPJeK9p62dqjvXOibjkBuT02wgq5gk3kkm/OfXHO6OmWIA8yJkzsNzcXPLF3T9NHEt92DNvI9+A7ifEjU8CT3Y2EbxzgYXrUG5J9gLe53xQ74ktWPLz8sVs2OLTGonov7M+HU6hqFsoaykFdZMRMFgvLURexBtvONW2eCmFrBQLBWzNTUANg3/AORuNjjzns9Xp909WrV0OjIEDU1ZSWmCROoaR4iYgCOdsVVOJZYEgU6zAEw0UBqHWNNp3x4+XFqyNsODcVRHstXSmRVqzoUlSQYImLqZs3TcdRGNJlu02Xy9WpUs7UCSpUkI5Jim1hJnUCVEQQcebUqpIIJFhsR9fI+eK+8nlz6+XT54KWKM5W2NipRVGi4t2lzGddmqMCTtJ8KgT4VmwEE332wvo1gPEZLGb739MBLmtAIHiteeR6YizyACTIv7csOjS2Ql42+Qo1WUktDCSPfkRA5ROI5/ibOABYRER7G/MYklCKblr7CBuC0nVHoI98LGbHOSQ3FjUt64LQsifTE6FFmICj+wMc8VJVOD8qgJ3gEGRfYEHkNvTHJ3uFNuOxKs5UkWWBYD0PT0nFdGoQA17G3SwtfnGO/aQCLkrqk38zHKZjF3EcwHqEgC5MaRE7wY3vAwSasRX0MMhQTupcreQdQJA5H16ziPEcsGpK+po2iQfgOm95Hy54s7PAeMs1gIjyPP1mZ8sUcZqtqgKNHIyGj6HywpP1bCV7qEjDp+v1+eOE39/wBe+JjLPPwmTtY3Ax2rTebg+Vt4ta18U2XWvkJydciDvF/eLYL41xXvaaAtqYM0yLxsASBewBvgPJ5hUYW1bTz3ibDe3LE6+QZhqUhgTyFx7DrHrbBxmosl0xU7YvJk3vjqGBvfl/e+OtSIuRiLLgnwWWmqDVrU+7uDrO7SflGxnebYhlsyUYMsgjY9OWBVHuOv688W9w0TEgb35G3Pf2wLYpxS8jChka1WXpqX0mG03IkErKi94Py5Yuyefqq3hZ1ccrkjfYH1MgbyZwvo12Vww3HnsR6bYIzlWGDh5aQdzMgC+qN7bzOM52ZO470NKfEylI0oQ+LUGIMg6GUgSNoi21tt8bzsp2nNJaArVu6V00oCGcNcQXQ2H8IdTyv1x5X9oMSCdXP285xo+B8VBpLRYiC66ZEidXObggsdt5vOJupwpx2Og5QdnutbP06NFqxf90o1EzIjbw8/Yczjyfj37Rcw7OtGvopm4J0CoVjaR4V3Nh4rDBvF+KkZfuszTqPTDagabhSrX1HYArcwCLb4wPH89RLkUUGiBDXHXcDc8sJ6LpYyuUh2XLJyUEU/4np1GFLEzqYaj/8AKRveTfAlfiDufExaOp98B6sfE49dJIFYUi5amkyb+X9cVPVn9f1xEnHJxjaQ+ONHdWPsRx0DANh1Qzy1RX0ioWhARC6VMEkzJBBued+U40VOrkABKtMXs+/PYkfXGSy76TMweY/XrgkIf0DgHyQ5Y77MXUXmQT5nHe+IsIgm/n0v0x16kRpETY33I/DFaUidpxDbSpFyS5ZEPfFoOm/UR+WLF4ax3t+t+mKq5EwDI/P0wNtJs64zdRKzUPXyPn/XEBGItj4YS5tsdVFq+9sFJVgbdPXfztefpgNUPQnrgzKUJWYJYECBeQbnz5YfjkxOVKrJ0qMmCJnw2Hnvg3vqYXSoMjWp1E3H/wCs2+9JOIJRDqnItKmVG8GCIv8A3HtjlTKr4v3igKxI3BbaGhuXLfkcG5Elof8ABaiurGwOoKsACyoOnMkn1wXWyqteL9YE/PGe4YfEQDCpL6wDfSRERyJAHucaXJKzU1L2ciT7kx9IxNk9LtEsk02Js3CXa97359f9owmzWckkKWAjmBv8pjGqzlAGQQG8oE4U1MuAQQmlSG1SAbwIiCeeKIT2MxSUeUJUyxbaFmBcxvb5Y0HBstCMCNIIBAJuSLnT0gTgioEDEA7MF3Jibjfkd8WLU0sZ2PO2/wAsbLJZ2TO5L6FT5AEkERI9d+d8BPwvT976CPrjR1aAJJ6je5H088LMxSIdQRY3n3j88EsjMjkmtkVfYAwnSJG8WHW/M7Ypq8OY7W3iQOfKSZ98H98AATzG3rb8cffbBYBpOq8WtpPW0WGO1syM8liqtwZxJmZvMN+IBj1xSSyiD5TbadvqMOV4gugFmgnkCRfnsNvY4U5jOSYvdryYBAmJED1xsZy8lUJznygnL5pTKlRcjlznceZnBuQyQJ0FZIhlubiSGE+fhOM8jEn6k/O/1wfkOLPT2Ivbz2ib4JttbHTxNe0bUKVRswKWtlVQY3+HePOxIvOE3Emmo+0TFhAtaw5bY1eUrB6grL4joAYRAgxYHZWBU+HmOYxluK5fRVYXgmRIIMG+x6bYowzi4peReNyeR38AMYicSJxAnDpSpF8FZzH2OTj6cSvJbHpUSnHxxHEwPb1wSdgv5LhUABtvG5PXpzwz7xP+IB5asKViN7+nvcnFTPfb6DHNp8kmTFqDkCGdQvJAvAHOTG+L1rKt9yRYLtJn3JnANVhbVYf1FthgnJEK6kKbH8AfrufbHmLKmDKO3ka0aZ7pm03vHP6DyxmOd/fDLN52qXJDNpB8MRsR06xha1Akm0kAGPK2OcqQzBDRbfk7Ig4irjYi+IFSesSbem+JUyReOU/T++A1tlR8KvlPTlzxOmSCL7bX9SMUmpaPIfjfHaZPLf8ArtjFLc5xsZ5OKphnFMT4WIMWGxg7Hyw1pVl7sgqH0LA2nUGJLX+7EX8xjMUyYtv/AEw14NmtFWmTMatRIPIEah8pGGKVkmXFtaL8pxGWYMPC2hdIAWVDg/dtPn540OR4mCaawIamS0fdcFpB/XPC2k1OvBRKYqaS53XTDERIEGwB2xPhGUqBzUKAAqwBDAglh4YvPz64GVMlyU/oc5qmGkCCQAb3sdtsKczlHPhVxp6Fb2PNsMWr924udBAW/J5MC4kczBxdmqYe+x6jnvgISoRTW6EwyxklyCSwaAIggQL/AJRi8i0X+eOgkGD88c54bYmTb5IrSDGDe1rkfh1xGhlReN/M3H0xY7QQb+WLlIN79PnceuN1bDI20CjImZuY6sDflFgPPblijMcOVmJJt/ygfgYGGdNxLAyI5wb2m0DljjIJ6z+umBWRg65IXtl0j4UMC0ieY+eLvscLC6QJkeHbr6j54ubLxcQf16YtXr9D/fHa34O7jMpnqbjVLNv/AAkD57YCFyIFzGNRxQyB3bxL6bHa09bXkYWVMjBuxmV+IQxOrkQSMOU75PRx5/TuW8M7ykzSSkLPmYmAPOfzw+qKtZFDgPIBFoKyBMdcUVXVEJe0La5vEmLRiOUcv3bgBBtb7ygCZuIIIHLngHJ3ZNrctxDxLIgVNKAzzWZA8weYI5G42vha2NfmssGIdToe4BgXuR4h088ZbO/GZGkydQ8+eLFk7kPst6bJfpYPj7HMSBwlMtZ1TjhbHyjFlSiRuIjB26A1JPcrDYJTLmB+7c+YG/0xXl6MzAnkD0PrhkMr/Kvzf8jglKuROTLGLoDUXJiRp9rrA+uO0swNoupWY8lI398EZGmai1ItpW23Uk+m+KqfCqiz4W5SpEMB6G03Bx5FpA1XJRlcyGO2/wCGx/H6YpXOnWBaQQJ8h164tq8Nelq1Bl0kWKnmY3Nj64GzGUIYkyo3BixFtjgdToYoxsMqMquwAtYibxe5j0x82YUypXp5WMQLdMQWkCfETBt+BiOeOFVFpDCRtMbDrBnDNTQOlHcvRQmdtJMg3ty98fVMoAZUxAO/9ccGXNOSZ0kSOQg2O+KczmSGI9R8zy+WM1JI1W5bM4yleVr/ACx1H36R+vywYlQahvc/QgR7DFAy62ItO/ORBvGDTO1+GOODZylQDVS2slCppQQZeROr4YBvjWUuHKyI1PxhQo1K0XgCY5Wvjz3I0iCAxIB5jxdD7+mNHwftSKYNMJA8ckbm37smDv19BgZxbVrkRkjFvfdDbiGVZo1GQG1bAtIEATMEXN7HAdTOgIAQUuo1MLQCDuD0GHVSW1BW1qDDXuCBNxhTmctJIkqQPumLT8sdCXhkMtN7WC5/iAKlkZDYmxBv4YjmOeLGqCLbb8vfywqz9EwRqqnqCB/bC1qrCNx/zE/7fTFSimNjg1mhGcDeKLaVIER8RjceQnEW4gdOtJ30iYIvF4iwwko5swATAjqQPI6Rc46c4LT4hJMCRtYXOwOOcaN7FM1auAJ3BInysBty25YuWmCLYT5Ku5OqfCRYeZMg+XOcMUraAL+W/wBBhMo0SyjudNEjafY4i2XDESo+o/A4sbOEsFjoSZB8MkHz3xKpmIHw/jOFamDTRFcoqmQgB6gX+Zx2rkw4iWAO4959sQq5gx4Vmf5o97i+JZOsxEHebegAH4ycdbSs3fkozPCkM2gnpP4TaeoxZQy4S3K4AN4BImCesA3xfmHJtJAkX5gSDb5RijNtH3bb6lIDAT/NYx0BxsZtjE38gGcGpGIZANucgnaI8+ljhY+R1oLgvNzMgg2ueVxufQ47/h5IZSRIK3vp2m5G1p3HI9MNMhC0VKqCt7EgzBBvtzkR0xXGVcFCehWn5MrVoEGCCDPMR+OIBJMdTjdZmlpZhJZR8IP8JAImfIi2A63Bqb3Ag9P1zwTkvI9dZ8ozuTpDUJ6mb2tthqtQHp8j6csfVOHaQZX5Dn+ucYArkbWT1t9MbafBPJrLKydVgCOs8+Yx9SqGB4uQ5jADsAIBkz0jnb8MUim3Q/LHSkkVRwWuTVvw96SMaiQQQQALbvz2Mah9Lb4jR4gGrNJ1IGM7EEABdj/fG5z2XSohV5KkQKg8LKevr6/njIVuzDUHZjBQzDoCfi6gk6ZPI2k77Y8SE019lOXDp43QTn+Bhw9NHemp0lkuViSQQputwPhOM/n2amGUbBTeAZHwgyLbzcb88MnzT02qHWRIKktIuoUDVYsDduVycQymTLmmpAYBSCAVuN4kwOeGxtck85p7pGYqVKjgMxkJCrAG0Hp0jHXYAaokhh6fCOXS31xpF4Miuy926qQDDzImVMaNwLn+uCeJ8HWkJr0npodi1Ooo6CDG8EGfMYK0Gsl8IzGVzOtGRy2gAmBc3I21GAcVl6TCTOqfCRER5qeX6jD3K8ORqsU37xW03N5ESZHKAIv0xzinZpyw0okm38BnbyBH9cFfg6FO2hDRqEsg3HhB+eJUaZBWZ0gkA8jfb5Yd0uCrTvVTuyIhlLNf56QLjBYpoSioxKMSHCsYLbmVIIX5Y5SNd+EZo1TpYn4Q5/XtIxOhmgHB2gqx9jJicOc9wxSEpUgSz6o3gNKkX89Me3vhA1OzDa3OflYe2CUvJjgt7HXCuINSd2WXNSABIF79dyThj/iPed8xWDUp92QyzpgzqUiynf6zjKqSY8vnYTv7Ytcw5HmPqCcM2e7ESxb2uT07h/G6Ypd2+Xp5mmolRq0VFJP8e5UwfPzOMj2tFFKmvLIwVgJR5lGvqAb7ynkcIcrnirTJ06hF7WM7epxocxxwtR8RU01CsVKrdm1ACYnltMDfGRWl2FJte5WZStWMnEcmhZo3NvxwS+ZEglVhjMAeRMel/pizKcTCSpUaSVNrEBdxPvvhjmrQ62o1FB75dqat4gdIWEgzZlMee0n++LKuaqMRMLemYgjxGY9fpbA9PiCNKyRJJBLvsbqCA0E+eDMtTUoCNIka9IJ8xF+c2xjmiGVx9yDaGXh0hSCshiYuvitZjsTtg12B/wBzj5QT59Af6/LHSvkR5xbE0mrJGn5PtHQ4j3d56fmP7YklHpf3/tjtRbHlgNQFM6z/AK3xWPFzII2AsfyxHWQwUkSQTytEe3PBImNx8ib/APbbG6nELS/Bm89k/wB6Yd/HfxAgyTBEj4hBNx1wVTyxpFKe8Bi22/hIgdB54d0WOoBmEEbaTEkXOqML89wt9RdDqMTDWNjt0MwOmHwzJumP1SkqPuKVwNB/lVY6GD13EQZ5asRWsOo/XpgTIcOIJR/E7kBVMh5YExJseQ354qYgSFBMTubROx5nbfyxSkpAzjuMMxmAFmY97YSV+IuQQKeqZEx1HIxbHa3EDqXSBvzFo5jSLe+HFfLh1lfD/EI/CZ54xtR2YS/s6lIy2VymuoFYwYJ/7RtPLDkZZh9yr7aD9dWBs/w+CDPvERY+3yxJeIVQAA5gWFhtjP6FE566aZ6HRqMtjt78/XBeXpaiAm55SIjmLnbywOlJhsrk9I07csLeMZESrVcmKsx8TBTa+m4v53x4rgmz0IucKUgni3BAWUsDTe5BkixsYIB58oIOBMt2YAQirl62hTBK1cvDKDGopUAYGSSfQROIZev34+z1OHUFAR3Uo9UIGAmJBgX+WDOB8dzorU0qLl6dAmGZadMlKY5DTckWAld98OSa2sboxq5PyLac0yabKVQMdLB2KxqOnxKZW3KRgk5oZFCjNmER37zwh3cETZXa0GTZrHH1ZHYaDmKAZGLJ3woMCnjS5dF1mCPiBPMRiupx+tQilVzVCj3RIKpQRpHhNkAvebAc8ctxSxKL5/6DuJokiqEZKVdVdXSmoYAibUknSYvfeeWKaWd7uhoQPnA9T46pNOrRgJsroYUjmtt7nEKPG6TmUzKuo1ahVolQNbTTAMr8MMszMEYtzPHKBRqbZnKIQIUrRrGoDErEMV3O0meuOX2OeJq3FgeczDAfBTf/ANQqQD0kGSB5wcQzHDkqIEemjsp/10DUgyMBbSAQWB5ki+rlu3SstGkxq0iyKuo1e5Dir/MFLHRYzpYATAAGFXHqtAa+5K0yyqyKw7kGR/qd4IWCSfBz5AQcF9IS8E0t2BcIyAphalzHiHi1ASNxHOLHfEOPcAWqQ9NZJuygi5N5U/DJ5qbG+xw34TXFVWp1KVHuzSM1EzDaVdSBoUqukSsGL254o4XUGZeotNaid0urU0aSgIUsSShUbcjAIxluzJYMkY7OzK5rsxVpqGHiF5ADeGRYxE3PK8Ypo8BqmDpM2m420kczzNsbDh/Ee8rihTdWMFiwaAAN4ABLciQDti3LCq9KsTmKq6X0GjUjSV1E6qTbkSASQJFgTc4NZGKqTV0YbOcM0giQLDZgx1AXOw54ryfBqlanVKQRSAapvYCYNgR13jfDx8g1dGNSpVpgMBFV00sCDBWYNoG/XfFOU4Y9PVSmrSuJJGlSCLT4hIgSDJnlhvcQEZSXKM5UpHQBexPI8x9PfFPdatRBEC+4FrbA7+2PSMh2bqBBqZFap8IbUGqT964g2vE6oG2FHEOB6nGtKcMJ1gFHA2LGnEkg+V8BKcW+RinOPujRjdVgekdPPF2WzxHkD+hh8/Z0CUWtSJFiYqKfIaXX3t0OLk7FSQWqou1lV2PreAPmcC5pcMOc4L0yF3DeMVENmkXJBJgmCPw/DDde1JuFEiRpLXttP0wbk+ymXSNTVKh6Eqi+XwyfrhnQyGVXbL0+VyC//wB2M4CWeJHJY5O0L+H8XRw5YCQ1tjZiAokEG0G2GK0We6LVNh8Kk7ieag7HB9HiFNbBSI20oqj6AGcWnjqEfenzP6OEPM/CB7UPLM3X4LW71WirAFh3bRvflF49rb4O+zVJ+F7byrc/bDL/ABLmBHORBn3xV/il+Q8/98Y87ZzxRfkppoxWQCTN7MDG83F+mBc4zLTYspMT8QYet4N79MF13JNySJ3J/vMYreuVi7KeqkzH545Zvo7txXkyHDazIS9QFyIsx1atI1BeciwMdMNc9QmagYkP4yW+JS3i8Ubm/wAQsw85AZ1MwreFhqBkQ0Eyd9xzFt8UNUBGkLuZIsPhDAbcoJttivH1VLdAT3MctfVPiiJNiYsbmJi+Cj2kKr4VAaLGfy9Prhj9iV2cOpUMLML+/itvNrYX53stUUFk/eCI2g+sGx9j7Y2WZPax8I48nuCcnnWqoGgEg3AsB6E2nyxecsDyP/tj/wAcA8PodwCKs3Ck2uP+n0xMcaHKm0f/ANI+kWw6OSkSZINyehbG/wCG8EzGYDlM9QYI5RyuWaQ67jxkX2/rifEaxolKFasxZ6Yf/SAkB1RfDrM1JJMg7A4jVo5mmHWi9NS3iPjCyzbM0EQTYfLCfjC8RqeLuKaOCpFRKyMRBBUeNyN4iI+LEW72PpnTtNMev2fqhiF8UbwYv5huY9cVf4JXF9BgTcRyiZvbGcNbi6AgtViJMmiQACZPOBbEuA9q83WrU6VSszrUDalCIDcH7wAO+8YJ42tyN4MTpKwmtwulUEvTVhbxCJv5rv8Anhjm6XegFtBnwlGWBYctUz88XV61JANebRLmFcOpkbgEiI88L+O8fFPLmpQzFE1PDABV2MuvIjl4sKtyZMsbXpvYty/D+7DFKOkMAWKAQQp/CThbxThYqIwUUFYiNTU3BmxkFQRhb2Y7RZw1mKuaihWeqroXQqoHi0AbkgDUPc40HGM3XWsy06FELaxqEXhZbTYLJgheU4L1J7cjJ41CKle32M+wy93Q7qrXbvtbd2BUYAUgq3WdIPiJsZAti6t+zkEFy2XabyUN+p1Dw/h7Y884vlczXgtTEIIUIyETImZMnnifZ/JVaNVXq0yUBB0msqzBBuJgix8PPywW63HRnjmlrZteAcKy7GrTylWqGpgM4IIph4iTU1EqNQjYwBbULkngXGKmbcr9hARSUaqK5Yi1zDgCobfUTE4TdqO0dEsGSpTQBRqpse81FdUToIn4ov6YznD+0+ZrVvBmqeWWQQpOiksRAWmFK+cAc8ck2rGdyKlUXsabNZfMZaago91pBBqaAktPhJNFYEkCRIjbDDJ1c0KMZurldGkmDOsrBmFAiCfvGBN98EZTN06heln3p5rQolUTQitJOuCF1SCAH6jlvjL8R4HTgU1Ze5BJVCagNySFdxItMWwu0w5VjWpsUdo+PpWepTcuFnUSBTddQjSIQCVBLS0zsL4zlbirFAiu4VREajG/JZsPLGpp8CdKb06eYpd3UPjXumM3BClo1FQRa+Kv8uEL8NEHqqvB6fEJHscOjKPFkryw5ss7L5s18vVoNmKugLrqKwQ0lpoVKlTUOpWn+HYHHOOUCg1K9PUzFxU1hSCTqsFAp2AA0gkcyL4ty2QdFYMiMI8KgNe/PX4YjDHJcNoqysyqrq+pWoysSkaWUyGhr8pEiThbkk9gtcMi9wr4d2301G+00kro1NdK0iilG5iWDRInUvIxEYaZXtXRrOFpZR1EgeKohA82gAldsW5nIUXu1Om8x91FIE7mPlExgbL8NpUnD0ppshkMu8+szBGNc01wBPLBS33DM8QpJlEXeCyjTzgBiDHrgDL9pssJD1KgYEiaS6lYDaJHMG89PPDHue8OybzD3BnnBUkHzk4W5jhv70I1Cg8mFAYayT90AKCSb/LARcXyTxgl66tMY0KoqANR/eoRvpPS6tHMfni2vlHUS1OOVhMGJjnyxmuE9lswKh8TUkJIYopYrElZQiSJgTve2H3ZpgoqJXrOtVGZYHg1II0lQV1MtjuOeCeNeB36sXujhjkAfpifck7NpPTVf2tBwyq8IX4VJVimpZNojVMEDwkTfyOFTQOYb0n84PlhUoaSTJjljfqBSjb94/4x66lx8S52f1OhfywQap6Y+VSepJ688C39E/PAHWqPBAbyN0X8sBVQ881tt3ifgBho1Fv4Cd9hP44geGON6RHrbnE3wUZP4O0vwJ6mWc8gd7h4PlssYjRpVhyb2qf2GHFThzKQIuen9dpxH/DakSKbHp+gcFq+Ub614BO5rkS9J2Xzg7/T54pPDE/4LezGPYThzlcxTAipQ1HkQ7CY2+Lz6YvHGKfKgP8A3DjVIcq/zIGodt6CkRTrqBEeBbQTaJ2jBH+esoSfDUUEHemDE6ZHxR7iPzwtftrljA+z1AAZgvTboNio2UbYJyfbDLOyocsSDUU/DTJJuFEggRJmMN3R7yn4seiqr5Zqxp1DTAUxUpsutajKvhg+IAst/LFbZSktTvBR01LyyGDex+f1w5zGcWjRqhBBetpVVaNKobkKZgA22k4QU83FmVSRzMdJjpPthEm3wLzycXSZfXq0iSWV58wp/HbFJSgYIBHn3Sk/QjEWqBiGbeDvMhRuTBicUint5gbmfUelsZ4POlmbe9fwFB1kHUuodabAiOW+2JV6gYySGaP4XP158r+WBKNc7MJ2id/f6fPBC8Q0zFhEREgTFr3+VsBbBeRNUyNBVJ25TbcR5Hn+OI18ohHjDAET46YYX2N/TrhlQ7R1EAClQORC3A8pn9Ww0btK7IoBpO0+JW1czG8gCDfnjnJjIRxtf+GLy1BZIXSAbCKai3nIOOGn/LPnCgfIi/0w1zGafW2qiov8MNAMRZwb+5OFtVAQdwfJvXl8sasjFT22X+x1M0Bb5XiPLwm222KqmY8XxLPopj5+LFFakRHxH/t9vO+OqfCIuRIIO18ZwrJ5Tk9i0Z8xMCB0PS22IvVtImD5SI9VnEKDKD4zsfiFoA6bwPPDrIZdCQF0F9wxqOoKkGyvTsr7GWJtJ2vhsYOXAzFhlkQsFbVss35W/Hliym+rl7Eee0/XDLLcPy2YYihmF1j4qdVlDgjcagYN9mWRz2OBc3TNJijhgy7z5+fNfPngHaNn0so7vgpemNhHz2xWqTsYn5T5TiaVCZhVJ5WP4W9YH547lTLEaYB2IEzzgjkNza/44y6QCxO1RVR45QU/61MbyCbiN5EetsZ/tVx9KpXumEgzqAE2jTD7g2m2NDxXhqVNRZV5aW0iSQOTefnOKadEtY0KcKRNlJghraUpmTIiOcW3w6CT3RZq0Vjr7A6HbfPaEHcpUJXUGNNyzgW1HQ0SOoAPPngTiHaLMVa6FdAqJIV1psjEEDUpDkswvJWD1GNfR4VSpwKdRlBYA6EKsCxElRqmIi0jfGf4r2ZUstWnmKgZmk6gxIYGzBg0gyIv88NS+ix3XIZkOJ8R1oXrBk1K0AUwSD8W6yLTa8nlg6vSCmDIvzja5m1jOMw/abOqzU9dJSsye7piQsDVLAkzZp9ThtwfOVatNjWqipL+EgrEKomyqLE+XWeuAmkI6h+m/wDgKZFncCBb4on2xSV6m/8AT1m+2L6iWsFMHqZ/W174GLGYiPMGZ+eASXg8mfyRJI2Mdd/K9j9cSGZbfUevrt54qqdD536+U74qcxvf2HQY3gTqaCHzLbaz5g2+vI88V1M8/IwfIyPcHA9RgLzHy9sJ6vHAjfDJFvCw2MGD1BN8d6mNxqUnsaM8bIszQObGN5Ex7csEf5gyv8APmCYP0xhKldXMjLuCd4cxPysMDtk2n/Tj/wBQYclSLYQ07N/zR6fX7PVygZqDWvOlWi3iB5i02wvoZCiriolJVdTqUgiJG1tvpjeV+1NKlVYBahaPFtFhaDJn3GMpx3iNOu4anRFJjAYg/FIkSoAAI6j++Jcj08Mry4tC1JnK+fJJLMSTck3udzOA2rj7sTuN4J9RtiHdnkB5TP1xQpMcufX3wmM3wR5JOXIQMyZaQdN+Y2kxPnPPnjrVRcczcTsIEC354HRzPtb8cd78jaP1+OCcmKLtJN7X57Xt7zzxKiDNt9/5YjxR1x8rMYBaRsbC9rbRPvOLGzd4MmxGwjrMddvrjLDUAynkmtBXVbaPF5b28tsM6IZb6g19pplRpmZA3nlfnhfkmLkrILeJ4IsyU9wWuVYcrEG0xGG/CqS16NTSi6lQOUfxIVJaYMagTBlTIkyI2wSTkX4sKqwnMZ1fgq6Nh/xKZAbxEjSSDTsAX+FZEnFlbs8sBv3oBuDK1lImVMgbCfPfCXLZoCm1RWq9yqktSZpKGCQ1KpuCIAAgCBfVeXOT4w9BlKv+7clETQoBdVklgsaDuNafFMlBFy0LiyiUBPmezSCCayrqNpKJH/QxuPQ4TcV4WKJ1pVRxsdLCRbmw8Mb+mGOZqLxauRWpUwut6aN4tapqgkaSPHqIIJJW3wicY/tV+zmplKujvKbqboYIJHmsQp8gTjFjvyS5sMEvUqCM7mkKs61BIQxpjmpEGDe8XgHGUyIr1l7mmXdVv3YNoO50zG8/XEz2Zc/fX64KyOUfLS61CtRT4WXpMXkjr54pxRS2EY3GCeljfgnZTuq1KpnDTWlr0umoMwLqdAZRcBiRzvhpxDiy0S9IBQtMHu+9ViGfUNayDpU6bgbbgxjN8I46qFjVVqqVLV0LG/iEOhm7iPvelsHZqMtVdGQd1UinCyYnxK2lrX2Zdh54fLHCUntwVKclDkZ8V4VmO6RqYVtitRJRyhEgMQZ1QYnpAjbDzs/xZas0q0sRHdVWphamnYpmEW5Ubd6oIG84S8Oyp7ypTDMVQEFmdw6mCFVSDpdJMww9Iwi41x1wVAYsyEsGZUlSbeAqJsB8+Qx0sVx4OUoqWx6PmuxVYr3iAvOyBk1BTcQ3wuPNYkcsIqyLTsaTahZ1Mgg851QFHQ4F4Z+0l0RBSNezqWV6qlZkSBFOdJhrSN/XHsOa4ZQztJHqJOpQynZ1DAGzA2Pltg8GdQ2aEZum31J7mW7LMOIM32laLMlNVgKRW1av9XvBEqQBbkynqMT47+z6rOrKPTAiClRSCY6OvOOq788KOKcHq8PzCvSrbyUMCYMyrgiD+cCwwyyv7SnSO/pqw21U/Cf+0yPqMJyuOt6RuJT07mS4rw1qTlawVXAuGVbD+VhIZSDva4IjCqpxRQSZU21eHck9bRcXnHrvHOEU+JZUFZRiCabMNieTAEyp2Inz3GPz3n+MFWZQi28Jm90IEjbmvlY3wMIJ7yJ8mO2b2lw12p94BqXQWMGSAG0GQDEiQbcjgKo5BIIgiZDAgyN5BjGSyXa6opuNQCsoAZlADLpPhB0+e0zzx6FnO0tDP5XM1xTYGlSpP4gmoRUdGAYdQR0wuVJ7GT6RONrkz9fMEGw9PcH68+XPpifD2Uv3daV1fBUUQNXhgEE87qf4Tc7HGTznaR2M05S0TMmJB+cg+xwqqZlm+JifUk/jh60KPG4vH0+ycj03PcIrUZPxpe6giFjUCy8gVv5QwmQcKKy6jfe24vhL2f7X5jLlVRgySAEcalBLSCOYgzta7CIJw6r1ELEqpVTMITOmejQCY5YTwxfU4lCtLA2zigX026MP64FOaofyfM/+OC6vDabXKCY9PwwMeGUf4T9MHYqGit7P/9k="/>
          <p:cNvSpPr>
            <a:spLocks noChangeAspect="1" noChangeArrowheads="1"/>
          </p:cNvSpPr>
          <p:nvPr/>
        </p:nvSpPr>
        <p:spPr bwMode="auto">
          <a:xfrm>
            <a:off x="0" y="-868363"/>
            <a:ext cx="2533650" cy="18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>
              <a:latin typeface="Constantia" pitchFamily="18" charset="0"/>
            </a:endParaRP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928688"/>
            <a:ext cx="30003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http://www.wolfsystem.hu/var/em_plain_site/storage/images/medien/bilder/zentrale-inhalte/industrie-und-gewerbebau/gebaeudearten/04-sport-und-freizeitgebaeude/bilderbox/schubertrobert_082598_002_26.01.2010/71681-1-ger-DE/SchubertRobert_082598_002_26.01.2010_MediaGalleryStandar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3214688"/>
            <a:ext cx="39639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2" descr="http://www.profimedia.hu/photo/karib-tenger-hollandia-antillak-curacao-szines-epuletek-es/profimedia-00066812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357188"/>
            <a:ext cx="38004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4000500"/>
            <a:ext cx="40608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Tukey-</a:t>
            </a:r>
            <a:r>
              <a:rPr lang="hu-HU" dirty="0" smtClean="0"/>
              <a:t> teszt eredménye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0" y="1714488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75" indent="-514350"/>
            <a:r>
              <a:rPr lang="hu-HU" dirty="0" smtClean="0"/>
              <a:t>        Vizsgáljuk, hogy melyik az a (legalább 1) csoport, melynek eredménye eltér a többiétől  a világossági eredmények alapján.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642910" y="2643182"/>
          <a:ext cx="6096002" cy="3048000"/>
        </p:xfrm>
        <a:graphic>
          <a:graphicData uri="http://schemas.openxmlformats.org/drawingml/2006/table">
            <a:tbl>
              <a:tblPr/>
              <a:tblGrid>
                <a:gridCol w="744116"/>
                <a:gridCol w="712252"/>
                <a:gridCol w="531690"/>
                <a:gridCol w="707878"/>
                <a:gridCol w="707878"/>
                <a:gridCol w="672891"/>
                <a:gridCol w="744116"/>
                <a:gridCol w="744116"/>
                <a:gridCol w="531065"/>
              </a:tblGrid>
              <a:tr h="154268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Dependent</a:t>
                      </a:r>
                      <a:r>
                        <a:rPr lang="hu-HU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7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Variable</a:t>
                      </a:r>
                      <a:endParaRPr lang="hu-H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(I) Csoport</a:t>
                      </a:r>
                      <a:endParaRPr lang="hu-H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(J) Csoport</a:t>
                      </a:r>
                      <a:endParaRPr lang="hu-H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Mean Difference (I-J)</a:t>
                      </a:r>
                      <a:endParaRPr lang="hu-H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Std. Error</a:t>
                      </a:r>
                      <a:endParaRPr lang="hu-H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Sig.</a:t>
                      </a:r>
                      <a:endParaRPr lang="hu-H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95% Confidence Interval</a:t>
                      </a:r>
                      <a:endParaRPr lang="hu-H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08536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Lower Bound</a:t>
                      </a:r>
                      <a:endParaRPr lang="hu-H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Upper Bound</a:t>
                      </a:r>
                      <a:endParaRPr lang="hu-H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268">
                <a:tc rowSpan="1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Vdiff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Tukey</a:t>
                      </a:r>
                      <a:r>
                        <a:rPr lang="hu-H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HSD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0" marR="38100" algn="l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hu-HU" sz="900" kern="1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1,00</a:t>
                      </a:r>
                      <a:endParaRPr kumimoji="0" lang="hu-HU" sz="900" kern="12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1,08510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,79442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,525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-1,0088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3,1790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3,00</a:t>
                      </a:r>
                      <a:endParaRPr lang="hu-H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1,89280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,76225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,072</a:t>
                      </a:r>
                      <a:endParaRPr lang="hu-H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-,1163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3,9019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900" kern="1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4,00</a:t>
                      </a: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1,37142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,53814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,062</a:t>
                      </a:r>
                      <a:endParaRPr lang="hu-H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-,0470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2,7898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-1,08510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,79442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,525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-3,1790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1,0088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3,00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,80770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,92277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,818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-1,6245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3,2398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4,00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,28632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,74838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,981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-1,6862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2,2588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3,00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-1,89280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,76225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,072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-3,9019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,1163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-,80770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,92277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,818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-3,2398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1,6245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4,00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-,52138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,71413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,885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-2,4036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1,3609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-1,37142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,53814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,062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-2,7898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,0470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-,28632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,74838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,981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-2,2588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1,6862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3,00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,52138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,71413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,885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-1,3609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2,4036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7000892" y="3286124"/>
            <a:ext cx="169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Tendencia  7%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000892" y="3643314"/>
            <a:ext cx="169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Tendencia  6%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Tukey-</a:t>
            </a:r>
            <a:r>
              <a:rPr lang="hu-HU" dirty="0" smtClean="0"/>
              <a:t> teszt eredménye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79512" y="1412776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28575"/>
            <a:r>
              <a:rPr lang="hu-HU" dirty="0" smtClean="0"/>
              <a:t> Vizsgáltuk, hogy melyik az a (legalább 1) csoport, melynek eredménye eltér a többiétől a színkeverés eredménye alapján.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642910" y="2428868"/>
          <a:ext cx="6096002" cy="3048000"/>
        </p:xfrm>
        <a:graphic>
          <a:graphicData uri="http://schemas.openxmlformats.org/drawingml/2006/table">
            <a:tbl>
              <a:tblPr/>
              <a:tblGrid>
                <a:gridCol w="744116"/>
                <a:gridCol w="712252"/>
                <a:gridCol w="531690"/>
                <a:gridCol w="707878"/>
                <a:gridCol w="707878"/>
                <a:gridCol w="672891"/>
                <a:gridCol w="744116"/>
                <a:gridCol w="744116"/>
                <a:gridCol w="531065"/>
              </a:tblGrid>
              <a:tr h="154268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Dependent</a:t>
                      </a:r>
                      <a:r>
                        <a:rPr lang="hu-HU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7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Variable</a:t>
                      </a:r>
                      <a:endParaRPr lang="hu-H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(I) Csoport</a:t>
                      </a:r>
                      <a:endParaRPr lang="hu-H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(J) Csoport</a:t>
                      </a:r>
                      <a:endParaRPr lang="hu-H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Mean Difference (I-J)</a:t>
                      </a:r>
                      <a:endParaRPr lang="hu-H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Std. Error</a:t>
                      </a:r>
                      <a:endParaRPr lang="hu-H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Sig.</a:t>
                      </a:r>
                      <a:endParaRPr lang="hu-H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95% Confidence Interval</a:t>
                      </a:r>
                      <a:endParaRPr lang="hu-H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08536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Lower Bound</a:t>
                      </a:r>
                      <a:endParaRPr lang="hu-H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Upper Bound</a:t>
                      </a:r>
                      <a:endParaRPr lang="hu-H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268">
                <a:tc rowSpan="1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Kdiff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Tukey HSD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1,00</a:t>
                      </a:r>
                      <a:endParaRPr lang="hu-H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2,00</a:t>
                      </a:r>
                      <a:endParaRPr lang="hu-H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-7,16146</a:t>
                      </a:r>
                      <a:endParaRPr lang="hu-H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4,09780</a:t>
                      </a:r>
                      <a:endParaRPr lang="hu-H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,308</a:t>
                      </a:r>
                      <a:endParaRPr lang="hu-H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-17,9621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3,6392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3,00</a:t>
                      </a:r>
                      <a:endParaRPr lang="hu-H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-11,62966</a:t>
                      </a:r>
                      <a:r>
                        <a:rPr lang="hu-HU" sz="900" baseline="30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*</a:t>
                      </a:r>
                      <a:endParaRPr lang="hu-H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3,93183</a:t>
                      </a:r>
                      <a:endParaRPr lang="hu-H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,022</a:t>
                      </a:r>
                      <a:endParaRPr lang="hu-H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-21,9928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-1,2665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-2,68655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2,77586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,768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-10,0029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4,6298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7,16146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4,09780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,308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-3,6392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17,9621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3,00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-4,46820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4,75982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,784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-17,0137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8,0773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4,47491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3,86031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,654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-5,6998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14,6496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3,00</a:t>
                      </a:r>
                      <a:endParaRPr lang="hu-H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1,00</a:t>
                      </a:r>
                      <a:endParaRPr lang="hu-H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11,62966</a:t>
                      </a:r>
                      <a:r>
                        <a:rPr lang="hu-HU" sz="900" baseline="300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*</a:t>
                      </a:r>
                      <a:endParaRPr lang="hu-H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3,93183</a:t>
                      </a:r>
                      <a:endParaRPr lang="hu-H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,022</a:t>
                      </a:r>
                      <a:endParaRPr lang="hu-H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1,2665</a:t>
                      </a:r>
                      <a:endParaRPr lang="hu-H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21,9928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2,00</a:t>
                      </a:r>
                      <a:endParaRPr lang="hu-H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4,46820</a:t>
                      </a:r>
                      <a:endParaRPr lang="hu-H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4,75982</a:t>
                      </a:r>
                      <a:endParaRPr lang="hu-H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,784</a:t>
                      </a:r>
                      <a:endParaRPr lang="hu-H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-8,0773</a:t>
                      </a:r>
                      <a:endParaRPr lang="hu-H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17,0137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4,00</a:t>
                      </a:r>
                      <a:endParaRPr lang="hu-H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8,94311</a:t>
                      </a:r>
                      <a:endParaRPr lang="hu-H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3,68365</a:t>
                      </a:r>
                      <a:endParaRPr lang="hu-H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,082</a:t>
                      </a:r>
                      <a:endParaRPr lang="hu-H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-,7659</a:t>
                      </a:r>
                      <a:endParaRPr lang="hu-H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18,6522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4,00</a:t>
                      </a:r>
                      <a:endParaRPr lang="hu-H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2,68655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2,77586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,768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-4,6298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10,0029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2,00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-4,47491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3,86031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,654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-14,6496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5,6998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3,00</a:t>
                      </a:r>
                      <a:endParaRPr lang="hu-H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-8,94311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3,68365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,082</a:t>
                      </a:r>
                      <a:endParaRPr lang="hu-H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-18,6522</a:t>
                      </a: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,7659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6929454" y="5143512"/>
            <a:ext cx="169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Tendencia  8%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786578" y="3214686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Szignifikánsan jobb</a:t>
            </a:r>
            <a:br>
              <a:rPr lang="hu-HU" dirty="0" smtClean="0">
                <a:solidFill>
                  <a:srgbClr val="FF0000"/>
                </a:solidFill>
              </a:rPr>
            </a:br>
            <a:r>
              <a:rPr lang="hu-HU" dirty="0" smtClean="0">
                <a:solidFill>
                  <a:srgbClr val="FF0000"/>
                </a:solidFill>
              </a:rPr>
              <a:t>2%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színtani oktatóprogram alkalmazása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2636912"/>
            <a:ext cx="7920880" cy="2664296"/>
          </a:xfrm>
        </p:spPr>
        <p:txBody>
          <a:bodyPr/>
          <a:lstStyle/>
          <a:p>
            <a:r>
              <a:rPr lang="hu-HU" dirty="0" smtClean="0"/>
              <a:t>Alap- és középfokú oktatási intézményekben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Felsőfokú oktatási intézményekben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Különböző szakmák képzésében</a:t>
            </a:r>
            <a:endParaRPr lang="hu-H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.hotdog.hu/user/-elke-/egyeb_fotok/egyszalenek_cd_borito_4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357188"/>
            <a:ext cx="3286125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http://files.mommo.hu/pictures/000/535/535239_06b921f872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85750"/>
            <a:ext cx="4071938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2" descr="http://t2.gstatic.com/images?q=tbn:ANd9GcRpzpVfncefvp20Mk5iksTCF3A3q2xawbTvh2slNMBMMiJQiQCJT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3929063"/>
            <a:ext cx="3203575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5" y="3214688"/>
            <a:ext cx="41052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ttp://www.valyip.hu/art/arculatterv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857625"/>
            <a:ext cx="20367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Arculatterv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929063"/>
            <a:ext cx="2000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2" descr="http://barczyors.hu/pictures/grafika/arculatterv_alomgyar/arculatter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142875"/>
            <a:ext cx="5000625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4" descr="http://arculat-tervek.hu/html/arculat_tervek_galeria/elegans_nevjegykartya_szerkesztes/phoenix_aqua_arculattervek_logo_nevjegykartya_szerkeszte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3968750"/>
            <a:ext cx="37734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h-i.hu/w/hi/gerecsekincse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2214563"/>
            <a:ext cx="392906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://baczoni.hu/uploads/images/referenciak/odvasko_pre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785813"/>
            <a:ext cx="4429125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ttp://www.kyra.eoldal.hu/img/mid/28/autok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http://www.evs.hu/cikkek2008_2/cikkek0809/evsfoto20080902/MyCar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857625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nice - my car - elektromos autó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929063"/>
            <a:ext cx="2438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 descr="nice - my car - elektromos autó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5238750"/>
            <a:ext cx="2438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4" descr="http://zoldtechnologia.hu/wp-content/uploads/2010/10/saic-gm-yez_HpHo9_386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928688"/>
            <a:ext cx="34321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noiportal.hu/images/cikkek/10273_divat_narancs_pin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22542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http://www.burda.hu/img/upload/divathirek/retro/201008091331411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142875"/>
            <a:ext cx="5260975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926</TotalTime>
  <Words>1049</Words>
  <Application>Microsoft Office PowerPoint</Application>
  <PresentationFormat>On-screen Show (4:3)</PresentationFormat>
  <Paragraphs>491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Hegycsúcs</vt:lpstr>
      <vt:lpstr>Acrobat Document</vt:lpstr>
      <vt:lpstr>Equation</vt:lpstr>
      <vt:lpstr>PowerPoint Presentation</vt:lpstr>
      <vt:lpstr>Színtani oktatóprogram alkalmazása  különböző szakmák képzésében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Színekkel foglalkozó kurzusok</vt:lpstr>
      <vt:lpstr>Az oktatási tevékenység célja </vt:lpstr>
      <vt:lpstr>A csoportok feladatai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Alkalmazott szoftverek</vt:lpstr>
      <vt:lpstr>PowerPoint Presentation</vt:lpstr>
      <vt:lpstr>PowerPoint Presentation</vt:lpstr>
      <vt:lpstr>PowerPoint Presentation</vt:lpstr>
      <vt:lpstr>PowerPoint Presentation</vt:lpstr>
      <vt:lpstr>Pedagógiai kísérlet</vt:lpstr>
      <vt:lpstr>A kísérlet résztvevői  </vt:lpstr>
      <vt:lpstr>A csoportok tanulástechnikái</vt:lpstr>
      <vt:lpstr>Teszt feladatok</vt:lpstr>
      <vt:lpstr>PowerPoint Presentation</vt:lpstr>
      <vt:lpstr>PowerPoint Presentation</vt:lpstr>
      <vt:lpstr>PowerPoint Presentation</vt:lpstr>
      <vt:lpstr>PowerPoint Presentation</vt:lpstr>
      <vt:lpstr>Teszt adatainak a feldolgozása</vt:lpstr>
      <vt:lpstr>Alkalmazott statisztikai eljárások</vt:lpstr>
      <vt:lpstr>Páros T-próba eredménye</vt:lpstr>
      <vt:lpstr> Wilcoxon-próba eredménye</vt:lpstr>
      <vt:lpstr>Variancia – analízis eredménye</vt:lpstr>
      <vt:lpstr>Kruskal – Wallis teszt eredménye</vt:lpstr>
      <vt:lpstr>Tukey- teszt eredménye</vt:lpstr>
      <vt:lpstr>Tukey- teszt eredménye</vt:lpstr>
      <vt:lpstr>Tukey- teszt eredménye</vt:lpstr>
      <vt:lpstr>A színtani oktatóprogram alkalmazása</vt:lpstr>
      <vt:lpstr>Köszönöm a figyelmet!</vt:lpstr>
    </vt:vector>
  </TitlesOfParts>
  <Company>mk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Admin</cp:lastModifiedBy>
  <cp:revision>121</cp:revision>
  <dcterms:created xsi:type="dcterms:W3CDTF">2012-10-11T21:29:35Z</dcterms:created>
  <dcterms:modified xsi:type="dcterms:W3CDTF">2013-02-01T13:05:11Z</dcterms:modified>
</cp:coreProperties>
</file>